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77" r:id="rId3"/>
    <p:sldId id="269" r:id="rId4"/>
    <p:sldId id="270" r:id="rId5"/>
    <p:sldId id="258" r:id="rId6"/>
    <p:sldId id="259" r:id="rId7"/>
    <p:sldId id="271" r:id="rId8"/>
    <p:sldId id="272" r:id="rId9"/>
    <p:sldId id="275" r:id="rId10"/>
    <p:sldId id="273" r:id="rId11"/>
    <p:sldId id="274" r:id="rId12"/>
    <p:sldId id="27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5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17619C-8AD6-40F9-A94C-908AE2179773}" type="doc">
      <dgm:prSet loTypeId="urn:microsoft.com/office/officeart/2005/8/layout/default" loCatId="list" qsTypeId="urn:microsoft.com/office/officeart/2005/8/quickstyle/3d1" qsCatId="3D" csTypeId="urn:microsoft.com/office/officeart/2005/8/colors/accent1_2" csCatId="accent1" phldr="1"/>
      <dgm:spPr/>
      <dgm:t>
        <a:bodyPr/>
        <a:lstStyle/>
        <a:p>
          <a:pPr rtl="1"/>
          <a:endParaRPr lang="he-IL"/>
        </a:p>
      </dgm:t>
    </dgm:pt>
    <dgm:pt modelId="{0CFDDC40-BBAB-4DDC-9A35-FE9464D62870}">
      <dgm:prSet phldrT="[טקסט]"/>
      <dgm:spPr>
        <a:solidFill>
          <a:schemeClr val="accent4">
            <a:lumMod val="75000"/>
          </a:schemeClr>
        </a:solidFill>
      </dgm:spPr>
      <dgm:t>
        <a:bodyPr/>
        <a:lstStyle/>
        <a:p>
          <a:pPr rtl="1"/>
          <a:r>
            <a:rPr lang="he-IL" u="sng" dirty="0" smtClean="0">
              <a:latin typeface="David" panose="020E0502060401010101" pitchFamily="34" charset="-79"/>
              <a:cs typeface="David" panose="020E0502060401010101" pitchFamily="34" charset="-79"/>
            </a:rPr>
            <a:t>הסכם דו צדדי:</a:t>
          </a:r>
          <a:r>
            <a:rPr lang="he-IL" dirty="0" smtClean="0">
              <a:latin typeface="David" panose="020E0502060401010101" pitchFamily="34" charset="-79"/>
              <a:cs typeface="David" panose="020E0502060401010101" pitchFamily="34" charset="-79"/>
            </a:rPr>
            <a:t> </a:t>
          </a:r>
        </a:p>
        <a:p>
          <a:pPr rtl="1"/>
          <a:r>
            <a:rPr lang="he-IL" dirty="0" smtClean="0">
              <a:latin typeface="David" panose="020E0502060401010101" pitchFamily="34" charset="-79"/>
              <a:cs typeface="David" panose="020E0502060401010101" pitchFamily="34" charset="-79"/>
            </a:rPr>
            <a:t>מנהל מקרקעי ישראל </a:t>
          </a:r>
        </a:p>
        <a:p>
          <a:pPr rtl="1"/>
          <a:r>
            <a:rPr lang="he-IL" dirty="0" smtClean="0">
              <a:latin typeface="David" panose="020E0502060401010101" pitchFamily="34" charset="-79"/>
              <a:cs typeface="David" panose="020E0502060401010101" pitchFamily="34" charset="-79"/>
            </a:rPr>
            <a:t>האגודה</a:t>
          </a:r>
        </a:p>
        <a:p>
          <a:pPr rtl="1"/>
          <a:endParaRPr lang="he-IL" dirty="0"/>
        </a:p>
      </dgm:t>
    </dgm:pt>
    <dgm:pt modelId="{EB88CBB3-0D4D-484D-BE36-D909B37BF5AD}" type="parTrans" cxnId="{458980A3-3AE4-4614-9735-A233C42255AD}">
      <dgm:prSet/>
      <dgm:spPr/>
      <dgm:t>
        <a:bodyPr/>
        <a:lstStyle/>
        <a:p>
          <a:pPr rtl="1"/>
          <a:endParaRPr lang="he-IL"/>
        </a:p>
      </dgm:t>
    </dgm:pt>
    <dgm:pt modelId="{DC44F50A-566B-4F90-9FFF-21FD216CA707}" type="sibTrans" cxnId="{458980A3-3AE4-4614-9735-A233C42255AD}">
      <dgm:prSet/>
      <dgm:spPr/>
      <dgm:t>
        <a:bodyPr/>
        <a:lstStyle/>
        <a:p>
          <a:pPr rtl="1"/>
          <a:endParaRPr lang="he-IL"/>
        </a:p>
      </dgm:t>
    </dgm:pt>
    <dgm:pt modelId="{6E4B60FC-4394-4A01-BCBC-D658B5C617F7}">
      <dgm:prSet phldrT="[טקסט]"/>
      <dgm:spPr>
        <a:solidFill>
          <a:schemeClr val="accent4">
            <a:lumMod val="75000"/>
          </a:schemeClr>
        </a:solidFill>
      </dgm:spPr>
      <dgm:t>
        <a:bodyPr/>
        <a:lstStyle/>
        <a:p>
          <a:pPr rtl="1"/>
          <a:r>
            <a:rPr lang="he-IL" u="sng" dirty="0" smtClean="0">
              <a:latin typeface="David" panose="020E0502060401010101" pitchFamily="34" charset="-79"/>
              <a:cs typeface="David" panose="020E0502060401010101" pitchFamily="34" charset="-79"/>
            </a:rPr>
            <a:t>הסכם משולש :</a:t>
          </a:r>
          <a:r>
            <a:rPr lang="en-US" dirty="0" smtClean="0">
              <a:latin typeface="David" panose="020E0502060401010101" pitchFamily="34" charset="-79"/>
              <a:cs typeface="David" panose="020E0502060401010101" pitchFamily="34" charset="-79"/>
            </a:rPr>
            <a:t> </a:t>
          </a:r>
          <a:endParaRPr lang="he-IL" dirty="0" smtClean="0">
            <a:latin typeface="David" panose="020E0502060401010101" pitchFamily="34" charset="-79"/>
            <a:cs typeface="David" panose="020E0502060401010101" pitchFamily="34" charset="-79"/>
          </a:endParaRPr>
        </a:p>
        <a:p>
          <a:pPr rtl="1"/>
          <a:r>
            <a:rPr lang="he-IL" dirty="0" smtClean="0">
              <a:latin typeface="David" panose="020E0502060401010101" pitchFamily="34" charset="-79"/>
              <a:cs typeface="David" panose="020E0502060401010101" pitchFamily="34" charset="-79"/>
            </a:rPr>
            <a:t>מנהל מקרקעי ישראל </a:t>
          </a:r>
        </a:p>
        <a:p>
          <a:pPr rtl="1"/>
          <a:r>
            <a:rPr lang="he-IL" dirty="0" smtClean="0">
              <a:latin typeface="David" panose="020E0502060401010101" pitchFamily="34" charset="-79"/>
              <a:cs typeface="David" panose="020E0502060401010101" pitchFamily="34" charset="-79"/>
            </a:rPr>
            <a:t>הסוכנות היהודית </a:t>
          </a:r>
        </a:p>
        <a:p>
          <a:pPr rtl="1"/>
          <a:r>
            <a:rPr lang="he-IL" dirty="0" smtClean="0">
              <a:latin typeface="David" panose="020E0502060401010101" pitchFamily="34" charset="-79"/>
              <a:cs typeface="David" panose="020E0502060401010101" pitchFamily="34" charset="-79"/>
            </a:rPr>
            <a:t>האגודה </a:t>
          </a:r>
          <a:endParaRPr lang="he-IL" dirty="0">
            <a:latin typeface="David" panose="020E0502060401010101" pitchFamily="34" charset="-79"/>
            <a:cs typeface="David" panose="020E0502060401010101" pitchFamily="34" charset="-79"/>
          </a:endParaRPr>
        </a:p>
      </dgm:t>
    </dgm:pt>
    <dgm:pt modelId="{2F438989-00F1-4FCC-9BCF-E245B9B64C1C}" type="parTrans" cxnId="{1FEE669A-ED77-4BD9-AFBF-BFDD0EFB0944}">
      <dgm:prSet/>
      <dgm:spPr/>
      <dgm:t>
        <a:bodyPr/>
        <a:lstStyle/>
        <a:p>
          <a:pPr rtl="1"/>
          <a:endParaRPr lang="he-IL"/>
        </a:p>
      </dgm:t>
    </dgm:pt>
    <dgm:pt modelId="{ABC634BD-1C5E-4526-80A8-47572961E1BC}" type="sibTrans" cxnId="{1FEE669A-ED77-4BD9-AFBF-BFDD0EFB0944}">
      <dgm:prSet/>
      <dgm:spPr/>
      <dgm:t>
        <a:bodyPr/>
        <a:lstStyle/>
        <a:p>
          <a:pPr rtl="1"/>
          <a:endParaRPr lang="he-IL"/>
        </a:p>
      </dgm:t>
    </dgm:pt>
    <dgm:pt modelId="{45280254-D531-4F18-8412-579060860664}">
      <dgm:prSet phldrT="[טקסט]" custT="1"/>
      <dgm:spPr>
        <a:solidFill>
          <a:schemeClr val="accent6">
            <a:lumMod val="50000"/>
          </a:schemeClr>
        </a:solidFill>
      </dgm:spPr>
      <dgm:t>
        <a:bodyPr/>
        <a:lstStyle/>
        <a:p>
          <a:pPr rtl="1"/>
          <a:r>
            <a:rPr lang="he-IL" sz="3400" b="1" dirty="0" smtClean="0">
              <a:latin typeface="David" panose="020E0502060401010101" pitchFamily="34" charset="-79"/>
              <a:cs typeface="David" panose="020E0502060401010101" pitchFamily="34" charset="-79"/>
            </a:rPr>
            <a:t>זכויות המתיישב הן זכויות </a:t>
          </a:r>
          <a:r>
            <a:rPr lang="he-IL" sz="3400" b="1" u="sng" dirty="0" smtClean="0">
              <a:latin typeface="David" panose="020E0502060401010101" pitchFamily="34" charset="-79"/>
              <a:cs typeface="David" panose="020E0502060401010101" pitchFamily="34" charset="-79"/>
            </a:rPr>
            <a:t>"בר רשות"</a:t>
          </a:r>
          <a:r>
            <a:rPr lang="he-IL" sz="3400" b="1" dirty="0" smtClean="0">
              <a:latin typeface="David" panose="020E0502060401010101" pitchFamily="34" charset="-79"/>
              <a:cs typeface="David" panose="020E0502060401010101" pitchFamily="34" charset="-79"/>
            </a:rPr>
            <a:t> </a:t>
          </a:r>
        </a:p>
      </dgm:t>
    </dgm:pt>
    <dgm:pt modelId="{B133ED73-46F0-45C4-910B-C7E55B445CBD}" type="sibTrans" cxnId="{34B4B78C-0924-444F-8A2A-960ECE780CE0}">
      <dgm:prSet/>
      <dgm:spPr/>
      <dgm:t>
        <a:bodyPr/>
        <a:lstStyle/>
        <a:p>
          <a:pPr rtl="1"/>
          <a:endParaRPr lang="he-IL"/>
        </a:p>
      </dgm:t>
    </dgm:pt>
    <dgm:pt modelId="{45C615A1-8107-4416-8AB3-66DE07BFA1FC}" type="parTrans" cxnId="{34B4B78C-0924-444F-8A2A-960ECE780CE0}">
      <dgm:prSet/>
      <dgm:spPr/>
      <dgm:t>
        <a:bodyPr/>
        <a:lstStyle/>
        <a:p>
          <a:pPr rtl="1"/>
          <a:endParaRPr lang="he-IL"/>
        </a:p>
      </dgm:t>
    </dgm:pt>
    <dgm:pt modelId="{70110B3B-76F7-4F4C-B7F6-74C92862D506}" type="pres">
      <dgm:prSet presAssocID="{6617619C-8AD6-40F9-A94C-908AE2179773}" presName="diagram" presStyleCnt="0">
        <dgm:presLayoutVars>
          <dgm:dir/>
          <dgm:resizeHandles val="exact"/>
        </dgm:presLayoutVars>
      </dgm:prSet>
      <dgm:spPr/>
      <dgm:t>
        <a:bodyPr/>
        <a:lstStyle/>
        <a:p>
          <a:pPr rtl="1"/>
          <a:endParaRPr lang="he-IL"/>
        </a:p>
      </dgm:t>
    </dgm:pt>
    <dgm:pt modelId="{F89B5EB2-BFD5-4C93-A971-68590A9BD73E}" type="pres">
      <dgm:prSet presAssocID="{0CFDDC40-BBAB-4DDC-9A35-FE9464D62870}" presName="node" presStyleLbl="node1" presStyleIdx="0" presStyleCnt="3">
        <dgm:presLayoutVars>
          <dgm:bulletEnabled val="1"/>
        </dgm:presLayoutVars>
      </dgm:prSet>
      <dgm:spPr/>
      <dgm:t>
        <a:bodyPr/>
        <a:lstStyle/>
        <a:p>
          <a:pPr rtl="1"/>
          <a:endParaRPr lang="he-IL"/>
        </a:p>
      </dgm:t>
    </dgm:pt>
    <dgm:pt modelId="{05A3F224-D239-4C6B-9D1E-8211C71CC74A}" type="pres">
      <dgm:prSet presAssocID="{DC44F50A-566B-4F90-9FFF-21FD216CA707}" presName="sibTrans" presStyleCnt="0"/>
      <dgm:spPr/>
    </dgm:pt>
    <dgm:pt modelId="{826167ED-09CB-4DC1-878D-560EC1115954}" type="pres">
      <dgm:prSet presAssocID="{6E4B60FC-4394-4A01-BCBC-D658B5C617F7}" presName="node" presStyleLbl="node1" presStyleIdx="1" presStyleCnt="3">
        <dgm:presLayoutVars>
          <dgm:bulletEnabled val="1"/>
        </dgm:presLayoutVars>
      </dgm:prSet>
      <dgm:spPr/>
      <dgm:t>
        <a:bodyPr/>
        <a:lstStyle/>
        <a:p>
          <a:pPr rtl="1"/>
          <a:endParaRPr lang="he-IL"/>
        </a:p>
      </dgm:t>
    </dgm:pt>
    <dgm:pt modelId="{4CFF19D2-3EDB-4042-9ADA-B6A9D11B9EBC}" type="pres">
      <dgm:prSet presAssocID="{ABC634BD-1C5E-4526-80A8-47572961E1BC}" presName="sibTrans" presStyleCnt="0"/>
      <dgm:spPr/>
    </dgm:pt>
    <dgm:pt modelId="{81F75F20-4898-4770-B3D6-03300A3AAFC6}" type="pres">
      <dgm:prSet presAssocID="{45280254-D531-4F18-8412-579060860664}" presName="node" presStyleLbl="node1" presStyleIdx="2" presStyleCnt="3" custScaleX="170879" custScaleY="49997" custLinFactNeighborX="-1729" custLinFactNeighborY="42267">
        <dgm:presLayoutVars>
          <dgm:bulletEnabled val="1"/>
        </dgm:presLayoutVars>
      </dgm:prSet>
      <dgm:spPr/>
      <dgm:t>
        <a:bodyPr/>
        <a:lstStyle/>
        <a:p>
          <a:pPr rtl="1"/>
          <a:endParaRPr lang="he-IL"/>
        </a:p>
      </dgm:t>
    </dgm:pt>
  </dgm:ptLst>
  <dgm:cxnLst>
    <dgm:cxn modelId="{458980A3-3AE4-4614-9735-A233C42255AD}" srcId="{6617619C-8AD6-40F9-A94C-908AE2179773}" destId="{0CFDDC40-BBAB-4DDC-9A35-FE9464D62870}" srcOrd="0" destOrd="0" parTransId="{EB88CBB3-0D4D-484D-BE36-D909B37BF5AD}" sibTransId="{DC44F50A-566B-4F90-9FFF-21FD216CA707}"/>
    <dgm:cxn modelId="{1FEE669A-ED77-4BD9-AFBF-BFDD0EFB0944}" srcId="{6617619C-8AD6-40F9-A94C-908AE2179773}" destId="{6E4B60FC-4394-4A01-BCBC-D658B5C617F7}" srcOrd="1" destOrd="0" parTransId="{2F438989-00F1-4FCC-9BCF-E245B9B64C1C}" sibTransId="{ABC634BD-1C5E-4526-80A8-47572961E1BC}"/>
    <dgm:cxn modelId="{34B4B78C-0924-444F-8A2A-960ECE780CE0}" srcId="{6617619C-8AD6-40F9-A94C-908AE2179773}" destId="{45280254-D531-4F18-8412-579060860664}" srcOrd="2" destOrd="0" parTransId="{45C615A1-8107-4416-8AB3-66DE07BFA1FC}" sibTransId="{B133ED73-46F0-45C4-910B-C7E55B445CBD}"/>
    <dgm:cxn modelId="{352E6AD6-2E20-488A-8A2E-49E2100700BA}" type="presOf" srcId="{6E4B60FC-4394-4A01-BCBC-D658B5C617F7}" destId="{826167ED-09CB-4DC1-878D-560EC1115954}" srcOrd="0" destOrd="0" presId="urn:microsoft.com/office/officeart/2005/8/layout/default"/>
    <dgm:cxn modelId="{B353B9D7-A374-49E4-B9DA-3C3F110A21E5}" type="presOf" srcId="{45280254-D531-4F18-8412-579060860664}" destId="{81F75F20-4898-4770-B3D6-03300A3AAFC6}" srcOrd="0" destOrd="0" presId="urn:microsoft.com/office/officeart/2005/8/layout/default"/>
    <dgm:cxn modelId="{6CCF557C-F9B3-4784-A2A2-89404EB54D82}" type="presOf" srcId="{6617619C-8AD6-40F9-A94C-908AE2179773}" destId="{70110B3B-76F7-4F4C-B7F6-74C92862D506}" srcOrd="0" destOrd="0" presId="urn:microsoft.com/office/officeart/2005/8/layout/default"/>
    <dgm:cxn modelId="{849CB9D5-5CE1-4753-8DFC-1FD11E84157D}" type="presOf" srcId="{0CFDDC40-BBAB-4DDC-9A35-FE9464D62870}" destId="{F89B5EB2-BFD5-4C93-A971-68590A9BD73E}" srcOrd="0" destOrd="0" presId="urn:microsoft.com/office/officeart/2005/8/layout/default"/>
    <dgm:cxn modelId="{C07A8BE5-3963-4642-BB13-57D6DED41374}" type="presParOf" srcId="{70110B3B-76F7-4F4C-B7F6-74C92862D506}" destId="{F89B5EB2-BFD5-4C93-A971-68590A9BD73E}" srcOrd="0" destOrd="0" presId="urn:microsoft.com/office/officeart/2005/8/layout/default"/>
    <dgm:cxn modelId="{D365B263-A4F3-4C6E-AD30-FBC8D89C862A}" type="presParOf" srcId="{70110B3B-76F7-4F4C-B7F6-74C92862D506}" destId="{05A3F224-D239-4C6B-9D1E-8211C71CC74A}" srcOrd="1" destOrd="0" presId="urn:microsoft.com/office/officeart/2005/8/layout/default"/>
    <dgm:cxn modelId="{8B91369C-C4E2-4424-8201-65289D6A8BFB}" type="presParOf" srcId="{70110B3B-76F7-4F4C-B7F6-74C92862D506}" destId="{826167ED-09CB-4DC1-878D-560EC1115954}" srcOrd="2" destOrd="0" presId="urn:microsoft.com/office/officeart/2005/8/layout/default"/>
    <dgm:cxn modelId="{202E43F4-C23C-41F2-94C2-D87DE194D58E}" type="presParOf" srcId="{70110B3B-76F7-4F4C-B7F6-74C92862D506}" destId="{4CFF19D2-3EDB-4042-9ADA-B6A9D11B9EBC}" srcOrd="3" destOrd="0" presId="urn:microsoft.com/office/officeart/2005/8/layout/default"/>
    <dgm:cxn modelId="{C6E26566-A10A-4E7E-82B4-20EF86764DC1}" type="presParOf" srcId="{70110B3B-76F7-4F4C-B7F6-74C92862D506}" destId="{81F75F20-4898-4770-B3D6-03300A3AAFC6}"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9B5EB2-BFD5-4C93-A971-68590A9BD73E}">
      <dsp:nvSpPr>
        <dsp:cNvPr id="0" name=""/>
        <dsp:cNvSpPr/>
      </dsp:nvSpPr>
      <dsp:spPr>
        <a:xfrm>
          <a:off x="992" y="1276820"/>
          <a:ext cx="3869531" cy="2321718"/>
        </a:xfrm>
        <a:prstGeom prst="rect">
          <a:avLst/>
        </a:prstGeom>
        <a:solidFill>
          <a:schemeClr val="accent4">
            <a:lumMod val="75000"/>
          </a:schemeClr>
        </a:soli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rtl="1">
            <a:lnSpc>
              <a:spcPct val="90000"/>
            </a:lnSpc>
            <a:spcBef>
              <a:spcPct val="0"/>
            </a:spcBef>
            <a:spcAft>
              <a:spcPct val="35000"/>
            </a:spcAft>
          </a:pPr>
          <a:r>
            <a:rPr lang="he-IL" sz="3400" u="sng" kern="1200" dirty="0" smtClean="0">
              <a:latin typeface="David" panose="020E0502060401010101" pitchFamily="34" charset="-79"/>
              <a:cs typeface="David" panose="020E0502060401010101" pitchFamily="34" charset="-79"/>
            </a:rPr>
            <a:t>הסכם דו צדדי:</a:t>
          </a:r>
          <a:r>
            <a:rPr lang="he-IL" sz="3400" kern="1200" dirty="0" smtClean="0">
              <a:latin typeface="David" panose="020E0502060401010101" pitchFamily="34" charset="-79"/>
              <a:cs typeface="David" panose="020E0502060401010101" pitchFamily="34" charset="-79"/>
            </a:rPr>
            <a:t> </a:t>
          </a:r>
        </a:p>
        <a:p>
          <a:pPr lvl="0" algn="ctr" defTabSz="1511300" rtl="1">
            <a:lnSpc>
              <a:spcPct val="90000"/>
            </a:lnSpc>
            <a:spcBef>
              <a:spcPct val="0"/>
            </a:spcBef>
            <a:spcAft>
              <a:spcPct val="35000"/>
            </a:spcAft>
          </a:pPr>
          <a:r>
            <a:rPr lang="he-IL" sz="3400" kern="1200" dirty="0" smtClean="0">
              <a:latin typeface="David" panose="020E0502060401010101" pitchFamily="34" charset="-79"/>
              <a:cs typeface="David" panose="020E0502060401010101" pitchFamily="34" charset="-79"/>
            </a:rPr>
            <a:t>מנהל מקרקעי ישראל </a:t>
          </a:r>
        </a:p>
        <a:p>
          <a:pPr lvl="0" algn="ctr" defTabSz="1511300" rtl="1">
            <a:lnSpc>
              <a:spcPct val="90000"/>
            </a:lnSpc>
            <a:spcBef>
              <a:spcPct val="0"/>
            </a:spcBef>
            <a:spcAft>
              <a:spcPct val="35000"/>
            </a:spcAft>
          </a:pPr>
          <a:r>
            <a:rPr lang="he-IL" sz="3400" kern="1200" dirty="0" smtClean="0">
              <a:latin typeface="David" panose="020E0502060401010101" pitchFamily="34" charset="-79"/>
              <a:cs typeface="David" panose="020E0502060401010101" pitchFamily="34" charset="-79"/>
            </a:rPr>
            <a:t>האגודה</a:t>
          </a:r>
        </a:p>
        <a:p>
          <a:pPr lvl="0" algn="ctr" defTabSz="1511300" rtl="1">
            <a:lnSpc>
              <a:spcPct val="90000"/>
            </a:lnSpc>
            <a:spcBef>
              <a:spcPct val="0"/>
            </a:spcBef>
            <a:spcAft>
              <a:spcPct val="35000"/>
            </a:spcAft>
          </a:pPr>
          <a:endParaRPr lang="he-IL" sz="3400" kern="1200" dirty="0"/>
        </a:p>
      </dsp:txBody>
      <dsp:txXfrm>
        <a:off x="992" y="1276820"/>
        <a:ext cx="3869531" cy="2321718"/>
      </dsp:txXfrm>
    </dsp:sp>
    <dsp:sp modelId="{826167ED-09CB-4DC1-878D-560EC1115954}">
      <dsp:nvSpPr>
        <dsp:cNvPr id="0" name=""/>
        <dsp:cNvSpPr/>
      </dsp:nvSpPr>
      <dsp:spPr>
        <a:xfrm>
          <a:off x="4257476" y="1276820"/>
          <a:ext cx="3869531" cy="2321718"/>
        </a:xfrm>
        <a:prstGeom prst="rect">
          <a:avLst/>
        </a:prstGeom>
        <a:solidFill>
          <a:schemeClr val="accent4">
            <a:lumMod val="75000"/>
          </a:schemeClr>
        </a:soli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rtl="1">
            <a:lnSpc>
              <a:spcPct val="90000"/>
            </a:lnSpc>
            <a:spcBef>
              <a:spcPct val="0"/>
            </a:spcBef>
            <a:spcAft>
              <a:spcPct val="35000"/>
            </a:spcAft>
          </a:pPr>
          <a:r>
            <a:rPr lang="he-IL" sz="3400" u="sng" kern="1200" dirty="0" smtClean="0">
              <a:latin typeface="David" panose="020E0502060401010101" pitchFamily="34" charset="-79"/>
              <a:cs typeface="David" panose="020E0502060401010101" pitchFamily="34" charset="-79"/>
            </a:rPr>
            <a:t>הסכם משולש :</a:t>
          </a:r>
          <a:r>
            <a:rPr lang="en-US" sz="3400" kern="1200" dirty="0" smtClean="0">
              <a:latin typeface="David" panose="020E0502060401010101" pitchFamily="34" charset="-79"/>
              <a:cs typeface="David" panose="020E0502060401010101" pitchFamily="34" charset="-79"/>
            </a:rPr>
            <a:t> </a:t>
          </a:r>
          <a:endParaRPr lang="he-IL" sz="3400" kern="1200" dirty="0" smtClean="0">
            <a:latin typeface="David" panose="020E0502060401010101" pitchFamily="34" charset="-79"/>
            <a:cs typeface="David" panose="020E0502060401010101" pitchFamily="34" charset="-79"/>
          </a:endParaRPr>
        </a:p>
        <a:p>
          <a:pPr lvl="0" algn="ctr" defTabSz="1511300" rtl="1">
            <a:lnSpc>
              <a:spcPct val="90000"/>
            </a:lnSpc>
            <a:spcBef>
              <a:spcPct val="0"/>
            </a:spcBef>
            <a:spcAft>
              <a:spcPct val="35000"/>
            </a:spcAft>
          </a:pPr>
          <a:r>
            <a:rPr lang="he-IL" sz="3400" kern="1200" dirty="0" smtClean="0">
              <a:latin typeface="David" panose="020E0502060401010101" pitchFamily="34" charset="-79"/>
              <a:cs typeface="David" panose="020E0502060401010101" pitchFamily="34" charset="-79"/>
            </a:rPr>
            <a:t>מנהל מקרקעי ישראל </a:t>
          </a:r>
        </a:p>
        <a:p>
          <a:pPr lvl="0" algn="ctr" defTabSz="1511300" rtl="1">
            <a:lnSpc>
              <a:spcPct val="90000"/>
            </a:lnSpc>
            <a:spcBef>
              <a:spcPct val="0"/>
            </a:spcBef>
            <a:spcAft>
              <a:spcPct val="35000"/>
            </a:spcAft>
          </a:pPr>
          <a:r>
            <a:rPr lang="he-IL" sz="3400" kern="1200" dirty="0" smtClean="0">
              <a:latin typeface="David" panose="020E0502060401010101" pitchFamily="34" charset="-79"/>
              <a:cs typeface="David" panose="020E0502060401010101" pitchFamily="34" charset="-79"/>
            </a:rPr>
            <a:t>הסוכנות היהודית </a:t>
          </a:r>
        </a:p>
        <a:p>
          <a:pPr lvl="0" algn="ctr" defTabSz="1511300" rtl="1">
            <a:lnSpc>
              <a:spcPct val="90000"/>
            </a:lnSpc>
            <a:spcBef>
              <a:spcPct val="0"/>
            </a:spcBef>
            <a:spcAft>
              <a:spcPct val="35000"/>
            </a:spcAft>
          </a:pPr>
          <a:r>
            <a:rPr lang="he-IL" sz="3400" kern="1200" dirty="0" smtClean="0">
              <a:latin typeface="David" panose="020E0502060401010101" pitchFamily="34" charset="-79"/>
              <a:cs typeface="David" panose="020E0502060401010101" pitchFamily="34" charset="-79"/>
            </a:rPr>
            <a:t>האגודה </a:t>
          </a:r>
          <a:endParaRPr lang="he-IL" sz="3400" kern="1200" dirty="0">
            <a:latin typeface="David" panose="020E0502060401010101" pitchFamily="34" charset="-79"/>
            <a:cs typeface="David" panose="020E0502060401010101" pitchFamily="34" charset="-79"/>
          </a:endParaRPr>
        </a:p>
      </dsp:txBody>
      <dsp:txXfrm>
        <a:off x="4257476" y="1276820"/>
        <a:ext cx="3869531" cy="2321718"/>
      </dsp:txXfrm>
    </dsp:sp>
    <dsp:sp modelId="{81F75F20-4898-4770-B3D6-03300A3AAFC6}">
      <dsp:nvSpPr>
        <dsp:cNvPr id="0" name=""/>
        <dsp:cNvSpPr/>
      </dsp:nvSpPr>
      <dsp:spPr>
        <a:xfrm>
          <a:off x="690987" y="4966812"/>
          <a:ext cx="6612216" cy="1160789"/>
        </a:xfrm>
        <a:prstGeom prst="rect">
          <a:avLst/>
        </a:prstGeom>
        <a:solidFill>
          <a:schemeClr val="accent6">
            <a:lumMod val="50000"/>
          </a:schemeClr>
        </a:soli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rtl="1">
            <a:lnSpc>
              <a:spcPct val="90000"/>
            </a:lnSpc>
            <a:spcBef>
              <a:spcPct val="0"/>
            </a:spcBef>
            <a:spcAft>
              <a:spcPct val="35000"/>
            </a:spcAft>
          </a:pPr>
          <a:r>
            <a:rPr lang="he-IL" sz="3400" b="1" kern="1200" dirty="0" smtClean="0">
              <a:latin typeface="David" panose="020E0502060401010101" pitchFamily="34" charset="-79"/>
              <a:cs typeface="David" panose="020E0502060401010101" pitchFamily="34" charset="-79"/>
            </a:rPr>
            <a:t>זכויות המתיישב הן זכויות </a:t>
          </a:r>
          <a:r>
            <a:rPr lang="he-IL" sz="3400" b="1" u="sng" kern="1200" dirty="0" smtClean="0">
              <a:latin typeface="David" panose="020E0502060401010101" pitchFamily="34" charset="-79"/>
              <a:cs typeface="David" panose="020E0502060401010101" pitchFamily="34" charset="-79"/>
            </a:rPr>
            <a:t>"בר רשות"</a:t>
          </a:r>
          <a:r>
            <a:rPr lang="he-IL" sz="3400" b="1" kern="1200" dirty="0" smtClean="0">
              <a:latin typeface="David" panose="020E0502060401010101" pitchFamily="34" charset="-79"/>
              <a:cs typeface="David" panose="020E0502060401010101" pitchFamily="34" charset="-79"/>
            </a:rPr>
            <a:t> </a:t>
          </a:r>
        </a:p>
      </dsp:txBody>
      <dsp:txXfrm>
        <a:off x="690987" y="4966812"/>
        <a:ext cx="6612216" cy="116078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11E8C588-4428-4307-96DA-F3D86BEF185D}" type="datetimeFigureOut">
              <a:rPr lang="he-IL" smtClean="0"/>
              <a:t>ד'/שבט/תשע"ט</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434289C8-A9E7-426B-A716-5E837C59C9CC}" type="slidenum">
              <a:rPr lang="he-IL" smtClean="0"/>
              <a:t>‹#›</a:t>
            </a:fld>
            <a:endParaRPr lang="he-IL"/>
          </a:p>
        </p:txBody>
      </p:sp>
    </p:spTree>
    <p:extLst>
      <p:ext uri="{BB962C8B-B14F-4D97-AF65-F5344CB8AC3E}">
        <p14:creationId xmlns:p14="http://schemas.microsoft.com/office/powerpoint/2010/main" val="404541078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81F872-4979-400D-A3A9-472A3CBD035B}" type="slidenum">
              <a:rPr lang="he-IL"/>
              <a:pPr/>
              <a:t>5</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237294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DFC92E-0643-4579-A05A-4410961FB05E}" type="slidenum">
              <a:rPr lang="he-IL"/>
              <a:pPr/>
              <a:t>6</a:t>
            </a:fld>
            <a:endParaRPr lang="en-US"/>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888834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058BCD5F-61E5-466B-B5A6-B027FD9AE440}" type="datetime1">
              <a:rPr lang="en-US" smtClean="0"/>
              <a:t>1/10/2019</a:t>
            </a:fld>
            <a:endParaRPr lang="en-US" dirty="0"/>
          </a:p>
        </p:txBody>
      </p:sp>
      <p:sp>
        <p:nvSpPr>
          <p:cNvPr id="5" name="Footer Placeholder 4"/>
          <p:cNvSpPr>
            <a:spLocks noGrp="1"/>
          </p:cNvSpPr>
          <p:nvPr>
            <p:ph type="ftr" sz="quarter" idx="11"/>
          </p:nvPr>
        </p:nvSpPr>
        <p:spPr/>
        <p:txBody>
          <a:bodyPr/>
          <a:lstStyle/>
          <a:p>
            <a:r>
              <a:rPr lang="en-US" smtClean="0"/>
              <a:t>ron@ben-mayor.co.il  </a:t>
            </a:r>
            <a:r>
              <a:rPr lang="he-IL" smtClean="0"/>
              <a:t>רון בן מיור, עו"ד   </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E443477A-CBB6-4358-9D3A-2B3B3334FB3B}" type="datetime1">
              <a:rPr lang="en-US" smtClean="0"/>
              <a:t>1/10/2019</a:t>
            </a:fld>
            <a:endParaRPr lang="en-US" dirty="0"/>
          </a:p>
        </p:txBody>
      </p:sp>
      <p:sp>
        <p:nvSpPr>
          <p:cNvPr id="5" name="Footer Placeholder 4"/>
          <p:cNvSpPr>
            <a:spLocks noGrp="1"/>
          </p:cNvSpPr>
          <p:nvPr>
            <p:ph type="ftr" sz="quarter" idx="11"/>
          </p:nvPr>
        </p:nvSpPr>
        <p:spPr/>
        <p:txBody>
          <a:bodyPr/>
          <a:lstStyle/>
          <a:p>
            <a:r>
              <a:rPr lang="en-US" smtClean="0"/>
              <a:t>ron@ben-mayor.co.il  </a:t>
            </a:r>
            <a:r>
              <a:rPr lang="he-IL" smtClean="0"/>
              <a:t>רון בן מיור, עו"ד   </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AEB12B7A-A2A9-4681-9D7F-6C7B64DFFACC}" type="datetime1">
              <a:rPr lang="en-US" smtClean="0"/>
              <a:t>1/10/2019</a:t>
            </a:fld>
            <a:endParaRPr lang="en-US" dirty="0"/>
          </a:p>
        </p:txBody>
      </p:sp>
      <p:sp>
        <p:nvSpPr>
          <p:cNvPr id="5" name="Footer Placeholder 4"/>
          <p:cNvSpPr>
            <a:spLocks noGrp="1"/>
          </p:cNvSpPr>
          <p:nvPr>
            <p:ph type="ftr" sz="quarter" idx="11"/>
          </p:nvPr>
        </p:nvSpPr>
        <p:spPr/>
        <p:txBody>
          <a:bodyPr/>
          <a:lstStyle/>
          <a:p>
            <a:r>
              <a:rPr lang="en-US" smtClean="0"/>
              <a:t>ron@ben-mayor.co.il  </a:t>
            </a:r>
            <a:r>
              <a:rPr lang="he-IL" smtClean="0"/>
              <a:t>רון בן מיור, עו"ד   </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e-IL" smtClean="0"/>
              <a:t>לחץ כדי לערוך סגנון כותרת של תבנית בסיס</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ABB68343-AEE8-47BB-98DB-16A437B33955}" type="datetime1">
              <a:rPr lang="en-US" smtClean="0"/>
              <a:t>1/10/2019</a:t>
            </a:fld>
            <a:endParaRPr lang="en-US" dirty="0"/>
          </a:p>
        </p:txBody>
      </p:sp>
      <p:sp>
        <p:nvSpPr>
          <p:cNvPr id="6" name="Footer Placeholder 5"/>
          <p:cNvSpPr>
            <a:spLocks noGrp="1"/>
          </p:cNvSpPr>
          <p:nvPr>
            <p:ph type="ftr" sz="quarter" idx="11"/>
          </p:nvPr>
        </p:nvSpPr>
        <p:spPr/>
        <p:txBody>
          <a:bodyPr/>
          <a:lstStyle/>
          <a:p>
            <a:r>
              <a:rPr lang="en-US" smtClean="0"/>
              <a:t>ron@ben-mayor.co.il  </a:t>
            </a:r>
            <a:r>
              <a:rPr lang="he-IL" smtClean="0"/>
              <a:t>רון בן מיור, עו"ד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e-IL" smtClean="0"/>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42904739-6871-4118-9AD7-9B1B2350386A}" type="datetime1">
              <a:rPr lang="en-US" smtClean="0"/>
              <a:t>1/10/2019</a:t>
            </a:fld>
            <a:endParaRPr lang="en-US" dirty="0"/>
          </a:p>
        </p:txBody>
      </p:sp>
      <p:sp>
        <p:nvSpPr>
          <p:cNvPr id="6" name="Footer Placeholder 5"/>
          <p:cNvSpPr>
            <a:spLocks noGrp="1"/>
          </p:cNvSpPr>
          <p:nvPr>
            <p:ph type="ftr" sz="quarter" idx="11"/>
          </p:nvPr>
        </p:nvSpPr>
        <p:spPr/>
        <p:txBody>
          <a:bodyPr/>
          <a:lstStyle/>
          <a:p>
            <a:r>
              <a:rPr lang="en-US" smtClean="0"/>
              <a:t>ron@ben-mayor.co.il  </a:t>
            </a:r>
            <a:r>
              <a:rPr lang="he-IL" smtClean="0"/>
              <a:t>רון בן מיור, עו"ד   </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e-IL" smtClean="0"/>
              <a:t>לחץ כדי לערוך סגנון כותרת של תבנית בסיס</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לחץ כדי לערוך סגנונות טקסט של תבנית בסיס</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5BA0361F-8822-4C40-82DD-BBE1867560B3}" type="datetime1">
              <a:rPr lang="en-US" smtClean="0"/>
              <a:t>1/10/2019</a:t>
            </a:fld>
            <a:endParaRPr lang="en-US" dirty="0"/>
          </a:p>
        </p:txBody>
      </p:sp>
      <p:sp>
        <p:nvSpPr>
          <p:cNvPr id="6" name="Footer Placeholder 5"/>
          <p:cNvSpPr>
            <a:spLocks noGrp="1"/>
          </p:cNvSpPr>
          <p:nvPr>
            <p:ph type="ftr" sz="quarter" idx="11"/>
          </p:nvPr>
        </p:nvSpPr>
        <p:spPr/>
        <p:txBody>
          <a:bodyPr/>
          <a:lstStyle/>
          <a:p>
            <a:r>
              <a:rPr lang="en-US" smtClean="0"/>
              <a:t>ron@ben-mayor.co.il  </a:t>
            </a:r>
            <a:r>
              <a:rPr lang="he-IL" smtClean="0"/>
              <a:t>רון בן מיור, עו"ד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7D49041E-B9A2-4181-9001-4CA653D7231A}" type="datetime1">
              <a:rPr lang="en-US" smtClean="0"/>
              <a:t>1/10/2019</a:t>
            </a:fld>
            <a:endParaRPr lang="en-US" dirty="0"/>
          </a:p>
        </p:txBody>
      </p:sp>
      <p:sp>
        <p:nvSpPr>
          <p:cNvPr id="5" name="Footer Placeholder 4"/>
          <p:cNvSpPr>
            <a:spLocks noGrp="1"/>
          </p:cNvSpPr>
          <p:nvPr>
            <p:ph type="ftr" sz="quarter" idx="11"/>
          </p:nvPr>
        </p:nvSpPr>
        <p:spPr/>
        <p:txBody>
          <a:bodyPr/>
          <a:lstStyle/>
          <a:p>
            <a:r>
              <a:rPr lang="en-US" smtClean="0"/>
              <a:t>ron@ben-mayor.co.il  </a:t>
            </a:r>
            <a:r>
              <a:rPr lang="he-IL" smtClean="0"/>
              <a:t>רון בן מיור, עו"ד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6FC90EAB-C05A-4641-BAAE-1B29E3BF7B53}" type="datetime1">
              <a:rPr lang="en-US" smtClean="0"/>
              <a:t>1/10/2019</a:t>
            </a:fld>
            <a:endParaRPr lang="en-US" dirty="0"/>
          </a:p>
        </p:txBody>
      </p:sp>
      <p:sp>
        <p:nvSpPr>
          <p:cNvPr id="5" name="Footer Placeholder 4"/>
          <p:cNvSpPr>
            <a:spLocks noGrp="1"/>
          </p:cNvSpPr>
          <p:nvPr>
            <p:ph type="ftr" sz="quarter" idx="11"/>
          </p:nvPr>
        </p:nvSpPr>
        <p:spPr/>
        <p:txBody>
          <a:bodyPr/>
          <a:lstStyle/>
          <a:p>
            <a:r>
              <a:rPr lang="en-US" smtClean="0"/>
              <a:t>ron@ben-mayor.co.il  </a:t>
            </a:r>
            <a:r>
              <a:rPr lang="he-IL" smtClean="0"/>
              <a:t>רון בן מיור, עו"ד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502EF824-40D8-47DC-991B-225127AC7EC8}" type="datetime1">
              <a:rPr lang="en-US" smtClean="0"/>
              <a:t>1/10/2019</a:t>
            </a:fld>
            <a:endParaRPr lang="en-US" dirty="0"/>
          </a:p>
        </p:txBody>
      </p:sp>
      <p:sp>
        <p:nvSpPr>
          <p:cNvPr id="5" name="Footer Placeholder 4"/>
          <p:cNvSpPr>
            <a:spLocks noGrp="1"/>
          </p:cNvSpPr>
          <p:nvPr>
            <p:ph type="ftr" sz="quarter" idx="11"/>
          </p:nvPr>
        </p:nvSpPr>
        <p:spPr/>
        <p:txBody>
          <a:bodyPr/>
          <a:lstStyle/>
          <a:p>
            <a:r>
              <a:rPr lang="en-US" smtClean="0"/>
              <a:t>ron@ben-mayor.co.il  </a:t>
            </a:r>
            <a:r>
              <a:rPr lang="he-IL" smtClean="0"/>
              <a:t>רון בן מיור, עו"ד   </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AF2DC49A-46A6-42EF-9C4E-937F6387C3D1}" type="datetime1">
              <a:rPr lang="en-US" smtClean="0"/>
              <a:t>1/10/2019</a:t>
            </a:fld>
            <a:endParaRPr lang="en-US" dirty="0"/>
          </a:p>
        </p:txBody>
      </p:sp>
      <p:sp>
        <p:nvSpPr>
          <p:cNvPr id="5" name="Footer Placeholder 4"/>
          <p:cNvSpPr>
            <a:spLocks noGrp="1"/>
          </p:cNvSpPr>
          <p:nvPr>
            <p:ph type="ftr" sz="quarter" idx="11"/>
          </p:nvPr>
        </p:nvSpPr>
        <p:spPr/>
        <p:txBody>
          <a:bodyPr/>
          <a:lstStyle/>
          <a:p>
            <a:r>
              <a:rPr lang="en-US" smtClean="0"/>
              <a:t>ron@ben-mayor.co.il  </a:t>
            </a:r>
            <a:r>
              <a:rPr lang="he-IL" smtClean="0"/>
              <a:t>רון בן מיור, עו"ד   </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9A87B27F-53A4-44CA-A0EF-041555F4F6C1}" type="datetime1">
              <a:rPr lang="en-US" smtClean="0"/>
              <a:t>1/10/2019</a:t>
            </a:fld>
            <a:endParaRPr lang="en-US" dirty="0"/>
          </a:p>
        </p:txBody>
      </p:sp>
      <p:sp>
        <p:nvSpPr>
          <p:cNvPr id="6" name="Footer Placeholder 5"/>
          <p:cNvSpPr>
            <a:spLocks noGrp="1"/>
          </p:cNvSpPr>
          <p:nvPr>
            <p:ph type="ftr" sz="quarter" idx="11"/>
          </p:nvPr>
        </p:nvSpPr>
        <p:spPr/>
        <p:txBody>
          <a:bodyPr/>
          <a:lstStyle/>
          <a:p>
            <a:r>
              <a:rPr lang="en-US" smtClean="0"/>
              <a:t>ron@ben-mayor.co.il  </a:t>
            </a:r>
            <a:r>
              <a:rPr lang="he-IL" smtClean="0"/>
              <a:t>רון בן מיור, עו"ד   </a:t>
            </a:r>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76564075-25A7-4633-89A0-1D51296A8316}" type="datetime1">
              <a:rPr lang="en-US" smtClean="0"/>
              <a:t>1/10/2019</a:t>
            </a:fld>
            <a:endParaRPr lang="en-US" dirty="0"/>
          </a:p>
        </p:txBody>
      </p:sp>
      <p:sp>
        <p:nvSpPr>
          <p:cNvPr id="8" name="Footer Placeholder 7"/>
          <p:cNvSpPr>
            <a:spLocks noGrp="1"/>
          </p:cNvSpPr>
          <p:nvPr>
            <p:ph type="ftr" sz="quarter" idx="11"/>
          </p:nvPr>
        </p:nvSpPr>
        <p:spPr/>
        <p:txBody>
          <a:bodyPr/>
          <a:lstStyle/>
          <a:p>
            <a:r>
              <a:rPr lang="en-US" smtClean="0"/>
              <a:t>ron@ben-mayor.co.il  </a:t>
            </a:r>
            <a:r>
              <a:rPr lang="he-IL" smtClean="0"/>
              <a:t>רון בן מיור, עו"ד   </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BCDFCD2D-C9C8-444F-A930-4558355E185E}" type="datetime1">
              <a:rPr lang="en-US" smtClean="0"/>
              <a:t>1/10/2019</a:t>
            </a:fld>
            <a:endParaRPr lang="en-US" dirty="0"/>
          </a:p>
        </p:txBody>
      </p:sp>
      <p:sp>
        <p:nvSpPr>
          <p:cNvPr id="4" name="Footer Placeholder 3"/>
          <p:cNvSpPr>
            <a:spLocks noGrp="1"/>
          </p:cNvSpPr>
          <p:nvPr>
            <p:ph type="ftr" sz="quarter" idx="11"/>
          </p:nvPr>
        </p:nvSpPr>
        <p:spPr/>
        <p:txBody>
          <a:bodyPr/>
          <a:lstStyle/>
          <a:p>
            <a:r>
              <a:rPr lang="en-US" smtClean="0"/>
              <a:t>ron@ben-mayor.co.il  </a:t>
            </a:r>
            <a:r>
              <a:rPr lang="he-IL" smtClean="0"/>
              <a:t>רון בן מיור, עו"ד   </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FB465-5625-4A39-B8DC-858601D68C8B}" type="datetime1">
              <a:rPr lang="en-US" smtClean="0"/>
              <a:t>1/10/2019</a:t>
            </a:fld>
            <a:endParaRPr lang="en-US" dirty="0"/>
          </a:p>
        </p:txBody>
      </p:sp>
      <p:sp>
        <p:nvSpPr>
          <p:cNvPr id="3" name="Footer Placeholder 2"/>
          <p:cNvSpPr>
            <a:spLocks noGrp="1"/>
          </p:cNvSpPr>
          <p:nvPr>
            <p:ph type="ftr" sz="quarter" idx="11"/>
          </p:nvPr>
        </p:nvSpPr>
        <p:spPr/>
        <p:txBody>
          <a:bodyPr/>
          <a:lstStyle/>
          <a:p>
            <a:r>
              <a:rPr lang="en-US" smtClean="0"/>
              <a:t>ron@ben-mayor.co.il  </a:t>
            </a:r>
            <a:r>
              <a:rPr lang="he-IL" smtClean="0"/>
              <a:t>רון בן מיור, עו"ד   </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D252A9E2-B941-4FE4-BC0D-E54E00DEC2A5}" type="datetime1">
              <a:rPr lang="en-US" smtClean="0"/>
              <a:t>1/10/2019</a:t>
            </a:fld>
            <a:endParaRPr lang="en-US" dirty="0"/>
          </a:p>
        </p:txBody>
      </p:sp>
      <p:sp>
        <p:nvSpPr>
          <p:cNvPr id="6" name="Footer Placeholder 5"/>
          <p:cNvSpPr>
            <a:spLocks noGrp="1"/>
          </p:cNvSpPr>
          <p:nvPr>
            <p:ph type="ftr" sz="quarter" idx="11"/>
          </p:nvPr>
        </p:nvSpPr>
        <p:spPr/>
        <p:txBody>
          <a:bodyPr/>
          <a:lstStyle/>
          <a:p>
            <a:r>
              <a:rPr lang="en-US" smtClean="0"/>
              <a:t>ron@ben-mayor.co.il  </a:t>
            </a:r>
            <a:r>
              <a:rPr lang="he-IL" smtClean="0"/>
              <a:t>רון בן מיור, עו"ד   </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A016100F-A745-48DC-AE8D-AA4317B864D3}" type="datetime1">
              <a:rPr lang="en-US" smtClean="0"/>
              <a:t>1/10/2019</a:t>
            </a:fld>
            <a:endParaRPr lang="en-US" dirty="0"/>
          </a:p>
        </p:txBody>
      </p:sp>
      <p:sp>
        <p:nvSpPr>
          <p:cNvPr id="6" name="Footer Placeholder 5"/>
          <p:cNvSpPr>
            <a:spLocks noGrp="1"/>
          </p:cNvSpPr>
          <p:nvPr>
            <p:ph type="ftr" sz="quarter" idx="11"/>
          </p:nvPr>
        </p:nvSpPr>
        <p:spPr/>
        <p:txBody>
          <a:bodyPr/>
          <a:lstStyle/>
          <a:p>
            <a:r>
              <a:rPr lang="en-US" smtClean="0"/>
              <a:t>ron@ben-mayor.co.il  </a:t>
            </a:r>
            <a:r>
              <a:rPr lang="he-IL" smtClean="0"/>
              <a:t>רון בן מיור, עו"ד   </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l="76000" t="73000" r="2000" b="4000"/>
          </a:stretch>
        </a:blip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516B0FB-3697-42E9-B924-0D2CA1996CB9}" type="datetime1">
              <a:rPr lang="en-US" smtClean="0"/>
              <a:t>1/10/2019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ron@ben-mayor.co.il  </a:t>
            </a:r>
            <a:r>
              <a:rPr lang="he-IL" smtClean="0"/>
              <a:t>רון בן מיור, עו"ד   </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sldNum="0" hdr="0" dt="0"/>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2399643" y="1228904"/>
            <a:ext cx="8915399" cy="2262781"/>
          </a:xfrm>
        </p:spPr>
        <p:txBody>
          <a:bodyPr/>
          <a:lstStyle/>
          <a:p>
            <a:pPr algn="ctr"/>
            <a:r>
              <a:rPr lang="he-IL" b="1" dirty="0" smtClean="0">
                <a:latin typeface="David" panose="020E0502060401010101" pitchFamily="34" charset="-79"/>
                <a:cs typeface="David" panose="020E0502060401010101" pitchFamily="34" charset="-79"/>
              </a:rPr>
              <a:t>החלטה 1553 של מועצת </a:t>
            </a:r>
            <a:r>
              <a:rPr lang="he-IL" b="1" dirty="0" err="1" smtClean="0">
                <a:latin typeface="David" panose="020E0502060401010101" pitchFamily="34" charset="-79"/>
                <a:cs typeface="David" panose="020E0502060401010101" pitchFamily="34" charset="-79"/>
              </a:rPr>
              <a:t>רמ"י</a:t>
            </a:r>
            <a:r>
              <a:rPr lang="he-IL" b="1" dirty="0">
                <a:latin typeface="David" panose="020E0502060401010101" pitchFamily="34" charset="-79"/>
                <a:cs typeface="David" panose="020E0502060401010101" pitchFamily="34" charset="-79"/>
              </a:rPr>
              <a:t> </a:t>
            </a:r>
            <a:r>
              <a:rPr lang="he-IL" b="1" dirty="0" smtClean="0">
                <a:latin typeface="David" panose="020E0502060401010101" pitchFamily="34" charset="-79"/>
                <a:cs typeface="David" panose="020E0502060401010101" pitchFamily="34" charset="-79"/>
              </a:rPr>
              <a:t>והשלכותיה –הפן המשפטי</a:t>
            </a:r>
            <a:endParaRPr lang="he-IL" b="1" dirty="0">
              <a:latin typeface="David" panose="020E0502060401010101" pitchFamily="34" charset="-79"/>
              <a:cs typeface="David" panose="020E0502060401010101" pitchFamily="34" charset="-79"/>
            </a:endParaRPr>
          </a:p>
        </p:txBody>
      </p:sp>
      <p:sp>
        <p:nvSpPr>
          <p:cNvPr id="4" name="מציין מיקום של כותרת תחתונה 3"/>
          <p:cNvSpPr>
            <a:spLocks noGrp="1"/>
          </p:cNvSpPr>
          <p:nvPr>
            <p:ph type="ftr" sz="quarter" idx="11"/>
          </p:nvPr>
        </p:nvSpPr>
        <p:spPr>
          <a:xfrm>
            <a:off x="1596754" y="6212270"/>
            <a:ext cx="7619999" cy="365125"/>
          </a:xfrm>
        </p:spPr>
        <p:txBody>
          <a:bodyPr/>
          <a:lstStyle/>
          <a:p>
            <a:r>
              <a:rPr lang="en-US" sz="1400" b="1" dirty="0" smtClean="0">
                <a:latin typeface="David" panose="020E0502060401010101" pitchFamily="34" charset="-79"/>
                <a:cs typeface="David" panose="020E0502060401010101" pitchFamily="34" charset="-79"/>
              </a:rPr>
              <a:t>ron@ben-mayor.co.il  </a:t>
            </a:r>
            <a:r>
              <a:rPr lang="he-IL" sz="1400" b="1" dirty="0" smtClean="0">
                <a:latin typeface="David" panose="020E0502060401010101" pitchFamily="34" charset="-79"/>
                <a:cs typeface="David" panose="020E0502060401010101" pitchFamily="34" charset="-79"/>
              </a:rPr>
              <a:t>רון בן מיור, עו"ד   </a:t>
            </a:r>
            <a:endParaRPr lang="en-US" sz="1400" b="1" dirty="0">
              <a:latin typeface="David" panose="020E0502060401010101" pitchFamily="34" charset="-79"/>
              <a:cs typeface="David" panose="020E0502060401010101" pitchFamily="34" charset="-79"/>
            </a:endParaRPr>
          </a:p>
        </p:txBody>
      </p:sp>
      <p:sp>
        <p:nvSpPr>
          <p:cNvPr id="5" name="כותרת משנה 4"/>
          <p:cNvSpPr>
            <a:spLocks noGrp="1"/>
          </p:cNvSpPr>
          <p:nvPr>
            <p:ph type="subTitle" idx="1"/>
          </p:nvPr>
        </p:nvSpPr>
        <p:spPr/>
        <p:txBody>
          <a:bodyPr/>
          <a:lstStyle/>
          <a:p>
            <a:r>
              <a:rPr lang="he-IL" dirty="0" smtClean="0"/>
              <a:t>כפר ביאליק -10 לינואר 2019</a:t>
            </a:r>
            <a:endParaRPr lang="he-IL" dirty="0"/>
          </a:p>
        </p:txBody>
      </p:sp>
    </p:spTree>
    <p:extLst>
      <p:ext uri="{BB962C8B-B14F-4D97-AF65-F5344CB8AC3E}">
        <p14:creationId xmlns:p14="http://schemas.microsoft.com/office/powerpoint/2010/main" val="8886504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591069" y="624110"/>
            <a:ext cx="8911687" cy="1280890"/>
          </a:xfrm>
        </p:spPr>
        <p:txBody>
          <a:bodyPr/>
          <a:lstStyle/>
          <a:p>
            <a:pPr algn="ctr"/>
            <a:r>
              <a:rPr lang="he-IL" b="1" dirty="0" smtClean="0">
                <a:latin typeface="David" panose="020E0502060401010101" pitchFamily="34" charset="-79"/>
                <a:cs typeface="David" panose="020E0502060401010101" pitchFamily="34" charset="-79"/>
              </a:rPr>
              <a:t> כללי הירושה החדשים לפי הסכם החכירה</a:t>
            </a:r>
            <a:endParaRPr lang="he-IL" b="1"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2589212" y="2133600"/>
            <a:ext cx="8915400" cy="3777622"/>
          </a:xfrm>
        </p:spPr>
        <p:txBody>
          <a:bodyPr>
            <a:normAutofit/>
          </a:bodyPr>
          <a:lstStyle/>
          <a:p>
            <a:r>
              <a:rPr lang="he-IL" sz="2800" dirty="0" smtClean="0"/>
              <a:t>חופש ירושה כמעט מוחלט. </a:t>
            </a:r>
          </a:p>
          <a:p>
            <a:r>
              <a:rPr lang="he-IL" sz="2800" dirty="0" smtClean="0"/>
              <a:t>היכולת לצוות אינה מוגבלת ליורשים ע"פ דין בלבד</a:t>
            </a:r>
          </a:p>
          <a:p>
            <a:r>
              <a:rPr lang="he-IL" sz="2800" dirty="0" smtClean="0"/>
              <a:t>אין מעבר זכויות אוטומטי לבת הזוג או לבן הממשיך</a:t>
            </a:r>
          </a:p>
          <a:p>
            <a:endParaRPr lang="he-IL" sz="2800" dirty="0"/>
          </a:p>
        </p:txBody>
      </p:sp>
      <p:sp>
        <p:nvSpPr>
          <p:cNvPr id="4" name="מציין מיקום של כותרת תחתונה 3"/>
          <p:cNvSpPr>
            <a:spLocks noGrp="1"/>
          </p:cNvSpPr>
          <p:nvPr>
            <p:ph type="ftr" sz="quarter" idx="11"/>
          </p:nvPr>
        </p:nvSpPr>
        <p:spPr/>
        <p:txBody>
          <a:bodyPr/>
          <a:lstStyle/>
          <a:p>
            <a:r>
              <a:rPr lang="en-US" smtClean="0"/>
              <a:t>ron@ben-mayor.co.il  </a:t>
            </a:r>
            <a:r>
              <a:rPr lang="he-IL" smtClean="0"/>
              <a:t>רון בן מיור, עו"ד   </a:t>
            </a:r>
            <a:endParaRPr lang="en-US" dirty="0"/>
          </a:p>
        </p:txBody>
      </p:sp>
    </p:spTree>
    <p:extLst>
      <p:ext uri="{BB962C8B-B14F-4D97-AF65-F5344CB8AC3E}">
        <p14:creationId xmlns:p14="http://schemas.microsoft.com/office/powerpoint/2010/main" val="30801478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r"/>
            <a:r>
              <a:rPr lang="he-IL" b="1" dirty="0" smtClean="0">
                <a:latin typeface="David" panose="020E0502060401010101" pitchFamily="34" charset="-79"/>
                <a:cs typeface="David" panose="020E0502060401010101" pitchFamily="34" charset="-79"/>
              </a:rPr>
              <a:t>אבחנה בין צוואה לירושה ע"פ דין</a:t>
            </a:r>
            <a:endParaRPr lang="he-IL" b="1"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2589212" y="1642947"/>
            <a:ext cx="8915400" cy="3777622"/>
          </a:xfrm>
        </p:spPr>
        <p:txBody>
          <a:bodyPr>
            <a:normAutofit/>
          </a:bodyPr>
          <a:lstStyle/>
          <a:p>
            <a:r>
              <a:rPr lang="he-IL" sz="2800" dirty="0" smtClean="0">
                <a:latin typeface="David" panose="020E0502060401010101" pitchFamily="34" charset="-79"/>
                <a:cs typeface="David" panose="020E0502060401010101" pitchFamily="34" charset="-79"/>
              </a:rPr>
              <a:t>ירושה ע"פ דין בעת שלא התיר המנוח צוואה </a:t>
            </a:r>
          </a:p>
          <a:p>
            <a:r>
              <a:rPr lang="he-IL" sz="2800" dirty="0" smtClean="0">
                <a:latin typeface="David" panose="020E0502060401010101" pitchFamily="34" charset="-79"/>
                <a:cs typeface="David" panose="020E0502060401010101" pitchFamily="34" charset="-79"/>
              </a:rPr>
              <a:t>הותרת צוואה – המסלול המומלץ בנחלות במיוחד לאורו של חוזה החכירה מחדש.</a:t>
            </a:r>
          </a:p>
          <a:p>
            <a:r>
              <a:rPr lang="he-IL" sz="2800" dirty="0" smtClean="0">
                <a:latin typeface="David" panose="020E0502060401010101" pitchFamily="34" charset="-79"/>
                <a:cs typeface="David" panose="020E0502060401010101" pitchFamily="34" charset="-79"/>
              </a:rPr>
              <a:t>הפתרון – עריכת צוואה אשר תתאם את עקרונות סעיף 114 לחוק ותמנע עד כמה שניתן חיכוכים בין בני המשפחה</a:t>
            </a:r>
          </a:p>
          <a:p>
            <a:endParaRPr lang="he-IL" sz="2800" dirty="0">
              <a:latin typeface="David" panose="020E0502060401010101" pitchFamily="34" charset="-79"/>
              <a:cs typeface="David" panose="020E0502060401010101" pitchFamily="34" charset="-79"/>
            </a:endParaRPr>
          </a:p>
        </p:txBody>
      </p:sp>
      <p:sp>
        <p:nvSpPr>
          <p:cNvPr id="4" name="מציין מיקום של כותרת תחתונה 3"/>
          <p:cNvSpPr>
            <a:spLocks noGrp="1"/>
          </p:cNvSpPr>
          <p:nvPr>
            <p:ph type="ftr" sz="quarter" idx="11"/>
          </p:nvPr>
        </p:nvSpPr>
        <p:spPr/>
        <p:txBody>
          <a:bodyPr/>
          <a:lstStyle/>
          <a:p>
            <a:r>
              <a:rPr lang="en-US" smtClean="0"/>
              <a:t>ron@ben-mayor.co.il  </a:t>
            </a:r>
            <a:r>
              <a:rPr lang="he-IL" smtClean="0"/>
              <a:t>רון בן מיור, עו"ד   </a:t>
            </a:r>
            <a:endParaRPr lang="en-US" dirty="0"/>
          </a:p>
        </p:txBody>
      </p:sp>
    </p:spTree>
    <p:extLst>
      <p:ext uri="{BB962C8B-B14F-4D97-AF65-F5344CB8AC3E}">
        <p14:creationId xmlns:p14="http://schemas.microsoft.com/office/powerpoint/2010/main" val="2463965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endParaRPr lang="he-IL"/>
          </a:p>
        </p:txBody>
      </p:sp>
      <p:sp>
        <p:nvSpPr>
          <p:cNvPr id="4" name="מציין מיקום של כותרת תחתונה 3"/>
          <p:cNvSpPr>
            <a:spLocks noGrp="1"/>
          </p:cNvSpPr>
          <p:nvPr>
            <p:ph type="ftr" sz="quarter" idx="11"/>
          </p:nvPr>
        </p:nvSpPr>
        <p:spPr/>
        <p:txBody>
          <a:bodyPr/>
          <a:lstStyle/>
          <a:p>
            <a:r>
              <a:rPr lang="en-US" smtClean="0"/>
              <a:t>ron@ben-mayor.co.il  </a:t>
            </a:r>
            <a:r>
              <a:rPr lang="he-IL" smtClean="0"/>
              <a:t>רון בן מיור, עו"ד   </a:t>
            </a:r>
            <a:endParaRPr lang="en-US" dirty="0"/>
          </a:p>
        </p:txBody>
      </p:sp>
    </p:spTree>
    <p:extLst>
      <p:ext uri="{BB962C8B-B14F-4D97-AF65-F5344CB8AC3E}">
        <p14:creationId xmlns:p14="http://schemas.microsoft.com/office/powerpoint/2010/main" val="20723516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ctr"/>
            <a:r>
              <a:rPr lang="he-IL" b="1" dirty="0" smtClean="0">
                <a:latin typeface="David" panose="020E0502060401010101" pitchFamily="34" charset="-79"/>
                <a:cs typeface="David" panose="020E0502060401010101" pitchFamily="34" charset="-79"/>
              </a:rPr>
              <a:t>המקל והגזר</a:t>
            </a:r>
            <a:endParaRPr lang="he-IL" b="1"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p:txBody>
          <a:bodyPr>
            <a:normAutofit/>
          </a:bodyPr>
          <a:lstStyle/>
          <a:p>
            <a:r>
              <a:rPr lang="he-IL" sz="2800" b="1" dirty="0" smtClean="0">
                <a:latin typeface="David" panose="020E0502060401010101" pitchFamily="34" charset="-79"/>
                <a:cs typeface="David" panose="020E0502060401010101" pitchFamily="34" charset="-79"/>
              </a:rPr>
              <a:t>המקל: </a:t>
            </a:r>
            <a:r>
              <a:rPr lang="he-IL" b="1" dirty="0" smtClean="0">
                <a:latin typeface="David" panose="020E0502060401010101" pitchFamily="34" charset="-79"/>
                <a:cs typeface="David" panose="020E0502060401010101" pitchFamily="34" charset="-79"/>
              </a:rPr>
              <a:t>תנאי הכניסה להחלטה</a:t>
            </a:r>
          </a:p>
          <a:p>
            <a:r>
              <a:rPr lang="he-IL" b="1" dirty="0">
                <a:latin typeface="David" panose="020E0502060401010101" pitchFamily="34" charset="-79"/>
                <a:cs typeface="David" panose="020E0502060401010101" pitchFamily="34" charset="-79"/>
              </a:rPr>
              <a:t> </a:t>
            </a:r>
            <a:r>
              <a:rPr lang="he-IL" b="1" dirty="0" smtClean="0">
                <a:latin typeface="David" panose="020E0502060401010101" pitchFamily="34" charset="-79"/>
                <a:cs typeface="David" panose="020E0502060401010101" pitchFamily="34" charset="-79"/>
              </a:rPr>
              <a:t>עלויות, הסדרת שימושים חורגים,</a:t>
            </a:r>
          </a:p>
          <a:p>
            <a:r>
              <a:rPr lang="he-IL" b="1" dirty="0" smtClean="0">
                <a:latin typeface="David" panose="020E0502060401010101" pitchFamily="34" charset="-79"/>
                <a:cs typeface="David" panose="020E0502060401010101" pitchFamily="34" charset="-79"/>
              </a:rPr>
              <a:t> תשלום לרשות, </a:t>
            </a:r>
          </a:p>
          <a:p>
            <a:r>
              <a:rPr lang="he-IL" b="1" dirty="0" smtClean="0">
                <a:latin typeface="David" panose="020E0502060401010101" pitchFamily="34" charset="-79"/>
                <a:cs typeface="David" panose="020E0502060401010101" pitchFamily="34" charset="-79"/>
              </a:rPr>
              <a:t>פרידה  מהסטטוס קוו המשפטי המוכר</a:t>
            </a:r>
          </a:p>
          <a:p>
            <a:r>
              <a:rPr lang="he-IL" sz="2800" b="1" dirty="0" smtClean="0">
                <a:latin typeface="David" panose="020E0502060401010101" pitchFamily="34" charset="-79"/>
                <a:cs typeface="David" panose="020E0502060401010101" pitchFamily="34" charset="-79"/>
              </a:rPr>
              <a:t>הגזר:</a:t>
            </a:r>
          </a:p>
          <a:p>
            <a:r>
              <a:rPr lang="he-IL" b="1" dirty="0" smtClean="0">
                <a:latin typeface="David" panose="020E0502060401010101" pitchFamily="34" charset="-79"/>
                <a:cs typeface="David" panose="020E0502060401010101" pitchFamily="34" charset="-79"/>
              </a:rPr>
              <a:t>זכות במקרקעין הניתנת להורשה, </a:t>
            </a:r>
          </a:p>
          <a:p>
            <a:r>
              <a:rPr lang="he-IL" b="1" dirty="0" smtClean="0">
                <a:latin typeface="David" panose="020E0502060401010101" pitchFamily="34" charset="-79"/>
                <a:cs typeface="David" panose="020E0502060401010101" pitchFamily="34" charset="-79"/>
              </a:rPr>
              <a:t>                                      פרידה מכללי הרצף הבין דורי, </a:t>
            </a:r>
          </a:p>
          <a:p>
            <a:r>
              <a:rPr lang="he-IL" b="1" dirty="0" smtClean="0">
                <a:latin typeface="David" panose="020E0502060401010101" pitchFamily="34" charset="-79"/>
                <a:cs typeface="David" panose="020E0502060401010101" pitchFamily="34" charset="-79"/>
              </a:rPr>
              <a:t>                                      אפשרות הפרדת מגרדים מהנחלה, </a:t>
            </a:r>
            <a:endParaRPr lang="he-IL" b="1" dirty="0">
              <a:latin typeface="David" panose="020E0502060401010101" pitchFamily="34" charset="-79"/>
              <a:cs typeface="David" panose="020E0502060401010101" pitchFamily="34" charset="-79"/>
            </a:endParaRPr>
          </a:p>
        </p:txBody>
      </p:sp>
      <p:sp>
        <p:nvSpPr>
          <p:cNvPr id="4" name="מציין מיקום של כותרת תחתונה 3"/>
          <p:cNvSpPr>
            <a:spLocks noGrp="1"/>
          </p:cNvSpPr>
          <p:nvPr>
            <p:ph type="ftr" sz="quarter" idx="11"/>
          </p:nvPr>
        </p:nvSpPr>
        <p:spPr/>
        <p:txBody>
          <a:bodyPr/>
          <a:lstStyle/>
          <a:p>
            <a:r>
              <a:rPr lang="en-US" smtClean="0"/>
              <a:t>ron@ben-mayor.co.il  </a:t>
            </a:r>
            <a:r>
              <a:rPr lang="he-IL" smtClean="0"/>
              <a:t>רון בן מיור, עו"ד   </a:t>
            </a:r>
            <a:endParaRPr lang="en-US" dirty="0"/>
          </a:p>
        </p:txBody>
      </p:sp>
    </p:spTree>
    <p:extLst>
      <p:ext uri="{BB962C8B-B14F-4D97-AF65-F5344CB8AC3E}">
        <p14:creationId xmlns:p14="http://schemas.microsoft.com/office/powerpoint/2010/main" val="6391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640157" y="624110"/>
            <a:ext cx="8911687" cy="1280890"/>
          </a:xfrm>
        </p:spPr>
        <p:txBody>
          <a:bodyPr/>
          <a:lstStyle/>
          <a:p>
            <a:pPr algn="ctr"/>
            <a:r>
              <a:rPr lang="he-IL" b="1" dirty="0" smtClean="0">
                <a:latin typeface="David" panose="020E0502060401010101" pitchFamily="34" charset="-79"/>
                <a:cs typeface="David" panose="020E0502060401010101" pitchFamily="34" charset="-79"/>
              </a:rPr>
              <a:t>חוק המקרקעין </a:t>
            </a:r>
            <a:endParaRPr lang="he-IL" b="1"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1106099" y="1905000"/>
            <a:ext cx="8915400" cy="3777622"/>
          </a:xfrm>
        </p:spPr>
        <p:txBody>
          <a:bodyPr>
            <a:normAutofit/>
          </a:bodyPr>
          <a:lstStyle/>
          <a:p>
            <a:r>
              <a:rPr lang="he-IL" sz="2400" dirty="0" smtClean="0">
                <a:latin typeface="David" panose="020E0502060401010101" pitchFamily="34" charset="-79"/>
                <a:cs typeface="David" panose="020E0502060401010101" pitchFamily="34" charset="-79"/>
              </a:rPr>
              <a:t>זכויות במקרקעין לפי חוק המקרקעין:</a:t>
            </a:r>
          </a:p>
          <a:p>
            <a:pPr lvl="1"/>
            <a:r>
              <a:rPr lang="he-IL" sz="2400" dirty="0" smtClean="0">
                <a:latin typeface="David" panose="020E0502060401010101" pitchFamily="34" charset="-79"/>
                <a:cs typeface="David" panose="020E0502060401010101" pitchFamily="34" charset="-79"/>
              </a:rPr>
              <a:t>1. זכות בעלות</a:t>
            </a:r>
          </a:p>
          <a:p>
            <a:pPr lvl="1"/>
            <a:r>
              <a:rPr lang="he-IL" sz="2400" dirty="0" smtClean="0">
                <a:latin typeface="David" panose="020E0502060401010101" pitchFamily="34" charset="-79"/>
                <a:cs typeface="David" panose="020E0502060401010101" pitchFamily="34" charset="-79"/>
              </a:rPr>
              <a:t>2. זכות חכירה / שכירות</a:t>
            </a:r>
          </a:p>
          <a:p>
            <a:pPr lvl="1"/>
            <a:r>
              <a:rPr lang="he-IL" sz="2400" dirty="0" smtClean="0">
                <a:latin typeface="David" panose="020E0502060401010101" pitchFamily="34" charset="-79"/>
                <a:cs typeface="David" panose="020E0502060401010101" pitchFamily="34" charset="-79"/>
              </a:rPr>
              <a:t>3. זיקת הנאה</a:t>
            </a:r>
          </a:p>
          <a:p>
            <a:pPr lvl="1"/>
            <a:r>
              <a:rPr lang="he-IL" sz="2400" dirty="0" smtClean="0">
                <a:latin typeface="David" panose="020E0502060401010101" pitchFamily="34" charset="-79"/>
                <a:cs typeface="David" panose="020E0502060401010101" pitchFamily="34" charset="-79"/>
              </a:rPr>
              <a:t>4. משכנתא </a:t>
            </a:r>
          </a:p>
          <a:p>
            <a:pPr lvl="1"/>
            <a:r>
              <a:rPr lang="he-IL" sz="2400" dirty="0" smtClean="0">
                <a:latin typeface="David" panose="020E0502060401010101" pitchFamily="34" charset="-79"/>
                <a:cs typeface="David" panose="020E0502060401010101" pitchFamily="34" charset="-79"/>
              </a:rPr>
              <a:t>5. זכות קדימה </a:t>
            </a:r>
            <a:endParaRPr lang="he-IL" sz="2400" dirty="0">
              <a:latin typeface="David" panose="020E0502060401010101" pitchFamily="34" charset="-79"/>
              <a:cs typeface="David" panose="020E0502060401010101" pitchFamily="34" charset="-79"/>
            </a:endParaRPr>
          </a:p>
        </p:txBody>
      </p:sp>
      <p:sp>
        <p:nvSpPr>
          <p:cNvPr id="4" name="מציין מיקום של כותרת תחתונה 3"/>
          <p:cNvSpPr>
            <a:spLocks noGrp="1"/>
          </p:cNvSpPr>
          <p:nvPr>
            <p:ph type="ftr" sz="quarter" idx="11"/>
          </p:nvPr>
        </p:nvSpPr>
        <p:spPr/>
        <p:txBody>
          <a:bodyPr/>
          <a:lstStyle/>
          <a:p>
            <a:r>
              <a:rPr lang="en-US" smtClean="0"/>
              <a:t>ron@ben-mayor.co.il  </a:t>
            </a:r>
            <a:r>
              <a:rPr lang="he-IL" smtClean="0"/>
              <a:t>רון בן מיור, עו"ד   </a:t>
            </a:r>
            <a:endParaRPr lang="en-US" dirty="0"/>
          </a:p>
        </p:txBody>
      </p:sp>
    </p:spTree>
    <p:extLst>
      <p:ext uri="{BB962C8B-B14F-4D97-AF65-F5344CB8AC3E}">
        <p14:creationId xmlns:p14="http://schemas.microsoft.com/office/powerpoint/2010/main" val="24114405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640157" y="624110"/>
            <a:ext cx="8911687" cy="1280890"/>
          </a:xfrm>
        </p:spPr>
        <p:txBody>
          <a:bodyPr>
            <a:normAutofit fontScale="90000"/>
          </a:bodyPr>
          <a:lstStyle/>
          <a:p>
            <a:pPr algn="r"/>
            <a:r>
              <a:rPr lang="he-IL" sz="4000" b="1" dirty="0" smtClean="0">
                <a:latin typeface="David" panose="020E0502060401010101" pitchFamily="34" charset="-79"/>
                <a:cs typeface="David" panose="020E0502060401010101" pitchFamily="34" charset="-79"/>
              </a:rPr>
              <a:t>משמעות עיגון זכויות החקלאים בקרקע.</a:t>
            </a:r>
            <a:br>
              <a:rPr lang="he-IL" sz="4000" b="1" dirty="0" smtClean="0">
                <a:latin typeface="David" panose="020E0502060401010101" pitchFamily="34" charset="-79"/>
                <a:cs typeface="David" panose="020E0502060401010101" pitchFamily="34" charset="-79"/>
              </a:rPr>
            </a:br>
            <a:r>
              <a:rPr lang="he-IL" sz="4000" b="1" dirty="0" smtClean="0">
                <a:latin typeface="David" panose="020E0502060401010101" pitchFamily="34" charset="-79"/>
                <a:cs typeface="David" panose="020E0502060401010101" pitchFamily="34" charset="-79"/>
              </a:rPr>
              <a:t>מעבר לזכות במקרקעין של ממש </a:t>
            </a:r>
            <a:r>
              <a:rPr lang="he-IL" dirty="0" smtClean="0">
                <a:latin typeface="David" panose="020E0502060401010101" pitchFamily="34" charset="-79"/>
                <a:cs typeface="David" panose="020E0502060401010101" pitchFamily="34" charset="-79"/>
              </a:rPr>
              <a:t/>
            </a:r>
            <a:br>
              <a:rPr lang="he-IL" dirty="0" smtClean="0">
                <a:latin typeface="David" panose="020E0502060401010101" pitchFamily="34" charset="-79"/>
                <a:cs typeface="David" panose="020E0502060401010101" pitchFamily="34" charset="-79"/>
              </a:rPr>
            </a:br>
            <a:r>
              <a:rPr lang="he-IL" dirty="0">
                <a:latin typeface="David" panose="020E0502060401010101" pitchFamily="34" charset="-79"/>
                <a:cs typeface="David" panose="020E0502060401010101" pitchFamily="34" charset="-79"/>
              </a:rPr>
              <a:t/>
            </a:r>
            <a:br>
              <a:rPr lang="he-IL" dirty="0">
                <a:latin typeface="David" panose="020E0502060401010101" pitchFamily="34" charset="-79"/>
                <a:cs typeface="David" panose="020E0502060401010101" pitchFamily="34" charset="-79"/>
              </a:rPr>
            </a:br>
            <a:endParaRPr lang="he-IL" dirty="0">
              <a:latin typeface="David" panose="020E0502060401010101" pitchFamily="34" charset="-79"/>
              <a:cs typeface="David" panose="020E0502060401010101" pitchFamily="34" charset="-79"/>
            </a:endParaRPr>
          </a:p>
        </p:txBody>
      </p:sp>
      <p:sp>
        <p:nvSpPr>
          <p:cNvPr id="4" name="מציין מיקום של כותרת תחתונה 3"/>
          <p:cNvSpPr>
            <a:spLocks noGrp="1"/>
          </p:cNvSpPr>
          <p:nvPr>
            <p:ph type="ftr" sz="quarter" idx="11"/>
          </p:nvPr>
        </p:nvSpPr>
        <p:spPr/>
        <p:txBody>
          <a:bodyPr/>
          <a:lstStyle/>
          <a:p>
            <a:r>
              <a:rPr lang="en-US" smtClean="0"/>
              <a:t>ron@ben-mayor.co.il  </a:t>
            </a:r>
            <a:r>
              <a:rPr lang="he-IL" smtClean="0"/>
              <a:t>רון בן מיור, עו"ד   </a:t>
            </a:r>
            <a:endParaRPr lang="en-US" dirty="0"/>
          </a:p>
        </p:txBody>
      </p:sp>
      <p:sp>
        <p:nvSpPr>
          <p:cNvPr id="6" name="TextBox 5"/>
          <p:cNvSpPr txBox="1"/>
          <p:nvPr/>
        </p:nvSpPr>
        <p:spPr>
          <a:xfrm>
            <a:off x="1742380" y="2251426"/>
            <a:ext cx="8809464" cy="1200329"/>
          </a:xfrm>
          <a:prstGeom prst="rect">
            <a:avLst/>
          </a:prstGeom>
          <a:noFill/>
        </p:spPr>
        <p:txBody>
          <a:bodyPr wrap="square" rtlCol="1">
            <a:spAutoFit/>
          </a:bodyPr>
          <a:lstStyle/>
          <a:p>
            <a:pPr algn="r" rtl="1"/>
            <a:r>
              <a:rPr lang="he-IL" sz="2400" b="1" dirty="0">
                <a:latin typeface="David" panose="020E0502060401010101" pitchFamily="34" charset="-79"/>
                <a:cs typeface="David" panose="020E0502060401010101" pitchFamily="34" charset="-79"/>
              </a:rPr>
              <a:t>המשמעויות </a:t>
            </a:r>
            <a:r>
              <a:rPr lang="he-IL" sz="2400" b="1" dirty="0" smtClean="0">
                <a:latin typeface="David" panose="020E0502060401010101" pitchFamily="34" charset="-79"/>
                <a:cs typeface="David" panose="020E0502060401010101" pitchFamily="34" charset="-79"/>
              </a:rPr>
              <a:t>המידיות</a:t>
            </a:r>
            <a:r>
              <a:rPr lang="he-IL" sz="2400" b="1" dirty="0">
                <a:latin typeface="David" panose="020E0502060401010101" pitchFamily="34" charset="-79"/>
                <a:cs typeface="David" panose="020E0502060401010101" pitchFamily="34" charset="-79"/>
              </a:rPr>
              <a:t>: </a:t>
            </a:r>
            <a:r>
              <a:rPr lang="he-IL" sz="2400" dirty="0">
                <a:latin typeface="David" panose="020E0502060401010101" pitchFamily="34" charset="-79"/>
                <a:cs typeface="David" panose="020E0502060401010101" pitchFamily="34" charset="-79"/>
              </a:rPr>
              <a:t/>
            </a:r>
            <a:br>
              <a:rPr lang="he-IL" sz="2400" dirty="0">
                <a:latin typeface="David" panose="020E0502060401010101" pitchFamily="34" charset="-79"/>
                <a:cs typeface="David" panose="020E0502060401010101" pitchFamily="34" charset="-79"/>
              </a:rPr>
            </a:br>
            <a:r>
              <a:rPr lang="he-IL" sz="2400" dirty="0">
                <a:latin typeface="David" panose="020E0502060401010101" pitchFamily="34" charset="-79"/>
                <a:cs typeface="David" panose="020E0502060401010101" pitchFamily="34" charset="-79"/>
              </a:rPr>
              <a:t/>
            </a:r>
            <a:br>
              <a:rPr lang="he-IL" sz="2400" dirty="0">
                <a:latin typeface="David" panose="020E0502060401010101" pitchFamily="34" charset="-79"/>
                <a:cs typeface="David" panose="020E0502060401010101" pitchFamily="34" charset="-79"/>
              </a:rPr>
            </a:br>
            <a:r>
              <a:rPr lang="he-IL" sz="2400" dirty="0" smtClean="0">
                <a:latin typeface="David" panose="020E0502060401010101" pitchFamily="34" charset="-79"/>
                <a:cs typeface="David" panose="020E0502060401010101" pitchFamily="34" charset="-79"/>
              </a:rPr>
              <a:t>	</a:t>
            </a:r>
            <a:endParaRPr lang="he-IL" sz="2400" dirty="0">
              <a:latin typeface="David" panose="020E0502060401010101" pitchFamily="34" charset="-79"/>
              <a:cs typeface="David" panose="020E0502060401010101" pitchFamily="34" charset="-79"/>
            </a:endParaRPr>
          </a:p>
        </p:txBody>
      </p:sp>
      <p:sp>
        <p:nvSpPr>
          <p:cNvPr id="8" name="TextBox 7"/>
          <p:cNvSpPr txBox="1"/>
          <p:nvPr/>
        </p:nvSpPr>
        <p:spPr>
          <a:xfrm>
            <a:off x="1446212" y="3039455"/>
            <a:ext cx="8173844" cy="2677656"/>
          </a:xfrm>
          <a:prstGeom prst="rect">
            <a:avLst/>
          </a:prstGeom>
          <a:noFill/>
        </p:spPr>
        <p:txBody>
          <a:bodyPr wrap="square" rtlCol="1">
            <a:spAutoFit/>
          </a:bodyPr>
          <a:lstStyle/>
          <a:p>
            <a:pPr marL="285750" indent="-285750" algn="r" rtl="1">
              <a:buFont typeface="Wingdings" panose="05000000000000000000" pitchFamily="2" charset="2"/>
              <a:buChar char="v"/>
            </a:pPr>
            <a:r>
              <a:rPr lang="he-IL" sz="2400" dirty="0">
                <a:latin typeface="David" panose="020E0502060401010101" pitchFamily="34" charset="-79"/>
                <a:cs typeface="David" panose="020E0502060401010101" pitchFamily="34" charset="-79"/>
              </a:rPr>
              <a:t>שינוי בכללי </a:t>
            </a:r>
            <a:r>
              <a:rPr lang="he-IL" sz="2400" dirty="0" smtClean="0">
                <a:latin typeface="David" panose="020E0502060401010101" pitchFamily="34" charset="-79"/>
                <a:cs typeface="David" panose="020E0502060401010101" pitchFamily="34" charset="-79"/>
              </a:rPr>
              <a:t>ההורשה, ביטול הרצף הבין דורי, בניית </a:t>
            </a:r>
            <a:r>
              <a:rPr lang="he-IL" sz="2400" smtClean="0">
                <a:latin typeface="David" panose="020E0502060401010101" pitchFamily="34" charset="-79"/>
                <a:cs typeface="David" panose="020E0502060401010101" pitchFamily="34" charset="-79"/>
              </a:rPr>
              <a:t>יחידות מגורים נוספות </a:t>
            </a:r>
            <a:endParaRPr lang="he-IL" sz="2400" dirty="0" smtClean="0">
              <a:latin typeface="David" panose="020E0502060401010101" pitchFamily="34" charset="-79"/>
              <a:cs typeface="David" panose="020E0502060401010101" pitchFamily="34" charset="-79"/>
            </a:endParaRPr>
          </a:p>
          <a:p>
            <a:pPr algn="r" rtl="1"/>
            <a:endParaRPr lang="he-IL" sz="2400" dirty="0" smtClean="0">
              <a:latin typeface="David" panose="020E0502060401010101" pitchFamily="34" charset="-79"/>
              <a:cs typeface="David" panose="020E0502060401010101" pitchFamily="34" charset="-79"/>
            </a:endParaRPr>
          </a:p>
          <a:p>
            <a:pPr marL="285750" indent="-285750" algn="r" rtl="1">
              <a:buFont typeface="Wingdings" panose="05000000000000000000" pitchFamily="2" charset="2"/>
              <a:buChar char="v"/>
            </a:pPr>
            <a:r>
              <a:rPr lang="he-IL" sz="2400" dirty="0" smtClean="0">
                <a:latin typeface="David" panose="020E0502060401010101" pitchFamily="34" charset="-79"/>
                <a:cs typeface="David" panose="020E0502060401010101" pitchFamily="34" charset="-79"/>
              </a:rPr>
              <a:t>מבחינת </a:t>
            </a:r>
            <a:r>
              <a:rPr lang="he-IL" sz="2400" dirty="0">
                <a:latin typeface="David" panose="020E0502060401010101" pitchFamily="34" charset="-79"/>
                <a:cs typeface="David" panose="020E0502060401010101" pitchFamily="34" charset="-79"/>
              </a:rPr>
              <a:t>מיסוי: חוק מיסוי מקרקעין. החוק כבר </a:t>
            </a:r>
            <a:r>
              <a:rPr lang="he-IL" sz="2400" dirty="0" smtClean="0">
                <a:latin typeface="David" panose="020E0502060401010101" pitchFamily="34" charset="-79"/>
                <a:cs typeface="David" panose="020E0502060401010101" pitchFamily="34" charset="-79"/>
              </a:rPr>
              <a:t>תוקן</a:t>
            </a:r>
          </a:p>
          <a:p>
            <a:pPr algn="r" rtl="1"/>
            <a:endParaRPr lang="he-IL" sz="2400" dirty="0" smtClean="0">
              <a:latin typeface="David" panose="020E0502060401010101" pitchFamily="34" charset="-79"/>
              <a:cs typeface="David" panose="020E0502060401010101" pitchFamily="34" charset="-79"/>
            </a:endParaRPr>
          </a:p>
          <a:p>
            <a:pPr marL="285750" indent="-285750" algn="r" rtl="1">
              <a:buFont typeface="Wingdings" panose="05000000000000000000" pitchFamily="2" charset="2"/>
              <a:buChar char="v"/>
            </a:pPr>
            <a:r>
              <a:rPr lang="he-IL" sz="2400" dirty="0" smtClean="0">
                <a:latin typeface="David" panose="020E0502060401010101" pitchFamily="34" charset="-79"/>
                <a:cs typeface="David" panose="020E0502060401010101" pitchFamily="34" charset="-79"/>
              </a:rPr>
              <a:t>שינוי </a:t>
            </a:r>
            <a:r>
              <a:rPr lang="he-IL" sz="2400" dirty="0">
                <a:latin typeface="David" panose="020E0502060401010101" pitchFamily="34" charset="-79"/>
                <a:cs typeface="David" panose="020E0502060401010101" pitchFamily="34" charset="-79"/>
              </a:rPr>
              <a:t>בהתייחסותו של בית המשפט</a:t>
            </a:r>
          </a:p>
          <a:p>
            <a:pPr algn="r" rtl="1"/>
            <a:endParaRPr lang="he-IL" sz="24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83802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דיאגרמה 4"/>
          <p:cNvGraphicFramePr/>
          <p:nvPr>
            <p:extLst>
              <p:ext uri="{D42A27DB-BD31-4B8C-83A1-F6EECF244321}">
                <p14:modId xmlns:p14="http://schemas.microsoft.com/office/powerpoint/2010/main" val="3758508175"/>
              </p:ext>
            </p:extLst>
          </p:nvPr>
        </p:nvGraphicFramePr>
        <p:xfrm>
          <a:off x="1896093" y="-223023"/>
          <a:ext cx="8128000" cy="64231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חץ למטה 5"/>
          <p:cNvSpPr/>
          <p:nvPr/>
        </p:nvSpPr>
        <p:spPr>
          <a:xfrm rot="2531511">
            <a:off x="7442561" y="3594658"/>
            <a:ext cx="651619" cy="1126273"/>
          </a:xfrm>
          <a:prstGeom prst="down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2" name="חץ למטה 11"/>
          <p:cNvSpPr/>
          <p:nvPr/>
        </p:nvSpPr>
        <p:spPr>
          <a:xfrm rot="19085053">
            <a:off x="4216141" y="3594006"/>
            <a:ext cx="651619" cy="1126273"/>
          </a:xfrm>
          <a:prstGeom prst="down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מציין מיקום של כותרת תחתונה 3"/>
          <p:cNvSpPr>
            <a:spLocks noGrp="1"/>
          </p:cNvSpPr>
          <p:nvPr>
            <p:ph type="ftr" sz="quarter" idx="11"/>
          </p:nvPr>
        </p:nvSpPr>
        <p:spPr>
          <a:xfrm>
            <a:off x="1596754" y="6212270"/>
            <a:ext cx="7619999" cy="365125"/>
          </a:xfrm>
        </p:spPr>
        <p:txBody>
          <a:bodyPr/>
          <a:lstStyle/>
          <a:p>
            <a:r>
              <a:rPr lang="en-US" sz="1200" b="1" dirty="0" smtClean="0">
                <a:latin typeface="David" panose="020E0502060401010101" pitchFamily="34" charset="-79"/>
                <a:cs typeface="David" panose="020E0502060401010101" pitchFamily="34" charset="-79"/>
              </a:rPr>
              <a:t>ron@ben-mayor.co.il  </a:t>
            </a:r>
            <a:r>
              <a:rPr lang="he-IL" sz="1200" b="1" dirty="0" smtClean="0">
                <a:latin typeface="David" panose="020E0502060401010101" pitchFamily="34" charset="-79"/>
                <a:cs typeface="David" panose="020E0502060401010101" pitchFamily="34" charset="-79"/>
              </a:rPr>
              <a:t>רון בן מיור, עו"ד   </a:t>
            </a:r>
            <a:endParaRPr lang="en-US" sz="12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16107665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idx="1"/>
          </p:nvPr>
        </p:nvSpPr>
        <p:spPr>
          <a:xfrm>
            <a:off x="1973765" y="1372921"/>
            <a:ext cx="9226705" cy="3777622"/>
          </a:xfrm>
        </p:spPr>
        <p:txBody>
          <a:bodyPr>
            <a:normAutofit/>
          </a:bodyPr>
          <a:lstStyle/>
          <a:p>
            <a:r>
              <a:rPr lang="he-IL" sz="3200" dirty="0">
                <a:latin typeface="David" panose="020E0502060401010101" pitchFamily="34" charset="-79"/>
                <a:cs typeface="David" panose="020E0502060401010101" pitchFamily="34" charset="-79"/>
              </a:rPr>
              <a:t>החלטות 1311 </a:t>
            </a:r>
            <a:r>
              <a:rPr lang="he-IL" sz="3200" dirty="0" smtClean="0">
                <a:latin typeface="David" panose="020E0502060401010101" pitchFamily="34" charset="-79"/>
                <a:cs typeface="David" panose="020E0502060401010101" pitchFamily="34" charset="-79"/>
              </a:rPr>
              <a:t>ו- </a:t>
            </a:r>
            <a:r>
              <a:rPr lang="he-IL" sz="3200" dirty="0">
                <a:latin typeface="David" panose="020E0502060401010101" pitchFamily="34" charset="-79"/>
                <a:cs typeface="David" panose="020E0502060401010101" pitchFamily="34" charset="-79"/>
              </a:rPr>
              <a:t>1553 הינה </a:t>
            </a:r>
            <a:r>
              <a:rPr lang="he-IL" sz="3200" dirty="0" smtClean="0">
                <a:latin typeface="David" panose="020E0502060401010101" pitchFamily="34" charset="-79"/>
                <a:cs typeface="David" panose="020E0502060401010101" pitchFamily="34" charset="-79"/>
              </a:rPr>
              <a:t>וולונטריות </a:t>
            </a:r>
            <a:r>
              <a:rPr lang="he-IL" sz="3200" dirty="0">
                <a:latin typeface="David" panose="020E0502060401010101" pitchFamily="34" charset="-79"/>
                <a:cs typeface="David" panose="020E0502060401010101" pitchFamily="34" charset="-79"/>
              </a:rPr>
              <a:t>– אין חובה להיכנס למסגרת </a:t>
            </a:r>
            <a:r>
              <a:rPr lang="he-IL" sz="3200" dirty="0" smtClean="0">
                <a:latin typeface="David" panose="020E0502060401010101" pitchFamily="34" charset="-79"/>
                <a:cs typeface="David" panose="020E0502060401010101" pitchFamily="34" charset="-79"/>
              </a:rPr>
              <a:t>ההחלטות</a:t>
            </a:r>
          </a:p>
          <a:p>
            <a:r>
              <a:rPr lang="he-IL" sz="3200" dirty="0">
                <a:latin typeface="David" panose="020E0502060401010101" pitchFamily="34" charset="-79"/>
                <a:cs typeface="David" panose="020E0502060401010101" pitchFamily="34" charset="-79"/>
              </a:rPr>
              <a:t> </a:t>
            </a:r>
            <a:r>
              <a:rPr lang="he-IL" sz="3200" dirty="0" smtClean="0">
                <a:latin typeface="David" panose="020E0502060401010101" pitchFamily="34" charset="-79"/>
                <a:cs typeface="David" panose="020E0502060401010101" pitchFamily="34" charset="-79"/>
              </a:rPr>
              <a:t>ההחלטות </a:t>
            </a:r>
            <a:r>
              <a:rPr lang="he-IL" sz="3200" dirty="0">
                <a:latin typeface="David" panose="020E0502060401010101" pitchFamily="34" charset="-79"/>
                <a:cs typeface="David" panose="020E0502060401010101" pitchFamily="34" charset="-79"/>
              </a:rPr>
              <a:t>מהוות מהפכה של ממש ברמה המשפטית</a:t>
            </a:r>
            <a:r>
              <a:rPr lang="he-IL" sz="3200" dirty="0" smtClean="0">
                <a:latin typeface="David" panose="020E0502060401010101" pitchFamily="34" charset="-79"/>
                <a:cs typeface="David" panose="020E0502060401010101" pitchFamily="34" charset="-79"/>
              </a:rPr>
              <a:t>.</a:t>
            </a:r>
          </a:p>
        </p:txBody>
      </p:sp>
      <p:sp>
        <p:nvSpPr>
          <p:cNvPr id="5" name="מציין מיקום של כותרת תחתונה 3"/>
          <p:cNvSpPr>
            <a:spLocks noGrp="1"/>
          </p:cNvSpPr>
          <p:nvPr>
            <p:ph type="ftr" sz="quarter" idx="11"/>
          </p:nvPr>
        </p:nvSpPr>
        <p:spPr>
          <a:xfrm>
            <a:off x="1596754" y="6212270"/>
            <a:ext cx="7619999" cy="365125"/>
          </a:xfrm>
        </p:spPr>
        <p:txBody>
          <a:bodyPr/>
          <a:lstStyle/>
          <a:p>
            <a:r>
              <a:rPr lang="en-US" sz="1200" b="1" dirty="0" smtClean="0">
                <a:latin typeface="David" panose="020E0502060401010101" pitchFamily="34" charset="-79"/>
                <a:cs typeface="David" panose="020E0502060401010101" pitchFamily="34" charset="-79"/>
              </a:rPr>
              <a:t>ron@ben-mayor.co.il  </a:t>
            </a:r>
            <a:r>
              <a:rPr lang="he-IL" sz="1200" b="1" dirty="0" smtClean="0">
                <a:latin typeface="David" panose="020E0502060401010101" pitchFamily="34" charset="-79"/>
                <a:cs typeface="David" panose="020E0502060401010101" pitchFamily="34" charset="-79"/>
              </a:rPr>
              <a:t>רון בן מיור, עו"ד   </a:t>
            </a:r>
            <a:endParaRPr lang="en-US" sz="1200"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669366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640157" y="624110"/>
            <a:ext cx="8911687" cy="1280890"/>
          </a:xfrm>
        </p:spPr>
        <p:txBody>
          <a:bodyPr vert="horz" lIns="91440" tIns="45720" rIns="91440" bIns="45720" rtlCol="0" anchor="t">
            <a:normAutofit/>
          </a:bodyPr>
          <a:lstStyle/>
          <a:p>
            <a:pPr algn="ctr"/>
            <a:r>
              <a:rPr lang="he-IL" b="1" dirty="0">
                <a:latin typeface="David" panose="020E0502060401010101" pitchFamily="34" charset="-79"/>
                <a:cs typeface="David" panose="020E0502060401010101" pitchFamily="34" charset="-79"/>
              </a:rPr>
              <a:t>חוזה החכירה החדש</a:t>
            </a:r>
          </a:p>
        </p:txBody>
      </p:sp>
      <p:sp>
        <p:nvSpPr>
          <p:cNvPr id="3" name="מציין מיקום תוכן 2"/>
          <p:cNvSpPr>
            <a:spLocks noGrp="1"/>
          </p:cNvSpPr>
          <p:nvPr>
            <p:ph idx="1"/>
          </p:nvPr>
        </p:nvSpPr>
        <p:spPr>
          <a:xfrm>
            <a:off x="1638300" y="1632546"/>
            <a:ext cx="8915400" cy="3777622"/>
          </a:xfrm>
        </p:spPr>
        <p:txBody>
          <a:bodyPr>
            <a:normAutofit/>
          </a:bodyPr>
          <a:lstStyle/>
          <a:p>
            <a:r>
              <a:rPr lang="he-IL" sz="2800" dirty="0" smtClean="0">
                <a:latin typeface="David" panose="020E0502060401010101" pitchFamily="34" charset="-79"/>
                <a:cs typeface="David" panose="020E0502060401010101" pitchFamily="34" charset="-79"/>
              </a:rPr>
              <a:t>1. הרציונל - אי מתן זכות הורשה לבעל זכות במקרקעין מהווה פגיעה אנושה בזכות הקניין שלו</a:t>
            </a:r>
          </a:p>
          <a:p>
            <a:pPr marL="0" indent="0">
              <a:buNone/>
            </a:pPr>
            <a:endParaRPr lang="he-IL" sz="2800" dirty="0" smtClean="0">
              <a:latin typeface="David" panose="020E0502060401010101" pitchFamily="34" charset="-79"/>
              <a:cs typeface="David" panose="020E0502060401010101" pitchFamily="34" charset="-79"/>
            </a:endParaRPr>
          </a:p>
          <a:p>
            <a:r>
              <a:rPr lang="he-IL" sz="2800" dirty="0" smtClean="0">
                <a:latin typeface="David" panose="020E0502060401010101" pitchFamily="34" charset="-79"/>
                <a:cs typeface="David" panose="020E0502060401010101" pitchFamily="34" charset="-79"/>
              </a:rPr>
              <a:t>2. ניגוד אינטרסים ומתח בין שני עקרונות – סעיף 114 לחוק וחופש ההורשה.</a:t>
            </a:r>
            <a:endParaRPr lang="he-IL" sz="2800" dirty="0">
              <a:latin typeface="David" panose="020E0502060401010101" pitchFamily="34" charset="-79"/>
              <a:cs typeface="David" panose="020E0502060401010101" pitchFamily="34" charset="-79"/>
            </a:endParaRPr>
          </a:p>
        </p:txBody>
      </p:sp>
      <p:sp>
        <p:nvSpPr>
          <p:cNvPr id="4" name="מציין מיקום של כותרת תחתונה 3"/>
          <p:cNvSpPr>
            <a:spLocks noGrp="1"/>
          </p:cNvSpPr>
          <p:nvPr>
            <p:ph type="ftr" sz="quarter" idx="11"/>
          </p:nvPr>
        </p:nvSpPr>
        <p:spPr/>
        <p:txBody>
          <a:bodyPr/>
          <a:lstStyle/>
          <a:p>
            <a:r>
              <a:rPr lang="en-US" smtClean="0"/>
              <a:t>ron@ben-mayor.co.il  </a:t>
            </a:r>
            <a:r>
              <a:rPr lang="he-IL" smtClean="0"/>
              <a:t>רון בן מיור, עו"ד   </a:t>
            </a:r>
            <a:endParaRPr lang="en-US" dirty="0"/>
          </a:p>
        </p:txBody>
      </p:sp>
    </p:spTree>
    <p:extLst>
      <p:ext uri="{BB962C8B-B14F-4D97-AF65-F5344CB8AC3E}">
        <p14:creationId xmlns:p14="http://schemas.microsoft.com/office/powerpoint/2010/main" val="2210508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640157" y="334178"/>
            <a:ext cx="8911687" cy="1280890"/>
          </a:xfrm>
        </p:spPr>
        <p:txBody>
          <a:bodyPr/>
          <a:lstStyle/>
          <a:p>
            <a:pPr algn="ctr"/>
            <a:r>
              <a:rPr lang="he-IL" b="1" dirty="0" smtClean="0">
                <a:latin typeface="David" panose="020E0502060401010101" pitchFamily="34" charset="-79"/>
                <a:cs typeface="David" panose="020E0502060401010101" pitchFamily="34" charset="-79"/>
              </a:rPr>
              <a:t>סעיף 114 לחוק הירושה</a:t>
            </a:r>
            <a:endParaRPr lang="he-IL" b="1" dirty="0">
              <a:latin typeface="David" panose="020E0502060401010101" pitchFamily="34" charset="-79"/>
              <a:cs typeface="David" panose="020E0502060401010101" pitchFamily="34" charset="-79"/>
            </a:endParaRPr>
          </a:p>
        </p:txBody>
      </p:sp>
      <p:sp>
        <p:nvSpPr>
          <p:cNvPr id="3" name="מציין מיקום תוכן 2"/>
          <p:cNvSpPr>
            <a:spLocks noGrp="1"/>
          </p:cNvSpPr>
          <p:nvPr>
            <p:ph idx="1"/>
          </p:nvPr>
        </p:nvSpPr>
        <p:spPr>
          <a:xfrm>
            <a:off x="1906859" y="1264555"/>
            <a:ext cx="9597753" cy="3777622"/>
          </a:xfrm>
        </p:spPr>
        <p:txBody>
          <a:bodyPr>
            <a:noAutofit/>
          </a:bodyPr>
          <a:lstStyle/>
          <a:p>
            <a:r>
              <a:rPr lang="he-IL" sz="2400" dirty="0" smtClean="0">
                <a:latin typeface="David" panose="020E0502060401010101" pitchFamily="34" charset="-79"/>
                <a:cs typeface="David" panose="020E0502060401010101" pitchFamily="34" charset="-79"/>
              </a:rPr>
              <a:t>האינטרס – שמירה על שלמותה של הנחלה לאור עקרונות החלטה מס 1 של </a:t>
            </a:r>
            <a:r>
              <a:rPr lang="he-IL" sz="2400" dirty="0" err="1" smtClean="0">
                <a:latin typeface="David" panose="020E0502060401010101" pitchFamily="34" charset="-79"/>
                <a:cs typeface="David" panose="020E0502060401010101" pitchFamily="34" charset="-79"/>
              </a:rPr>
              <a:t>רמ"י</a:t>
            </a:r>
            <a:r>
              <a:rPr lang="he-IL" sz="2400" dirty="0" smtClean="0">
                <a:latin typeface="David" panose="020E0502060401010101" pitchFamily="34" charset="-79"/>
                <a:cs typeface="David" panose="020E0502060401010101" pitchFamily="34" charset="-79"/>
              </a:rPr>
              <a:t>.</a:t>
            </a:r>
          </a:p>
          <a:p>
            <a:r>
              <a:rPr lang="he-IL" sz="2400" dirty="0" err="1" smtClean="0">
                <a:latin typeface="David" panose="020E0502060401010101" pitchFamily="34" charset="-79"/>
                <a:cs typeface="David" panose="020E0502060401010101" pitchFamily="34" charset="-79"/>
              </a:rPr>
              <a:t>רמ"י</a:t>
            </a:r>
            <a:r>
              <a:rPr lang="he-IL" sz="2400" dirty="0" smtClean="0">
                <a:latin typeface="David" panose="020E0502060401010101" pitchFamily="34" charset="-79"/>
                <a:cs typeface="David" panose="020E0502060401010101" pitchFamily="34" charset="-79"/>
              </a:rPr>
              <a:t> רואה בנחלה בראש ובראשונה את הנחלה כיחידת מגורים אליה צמודים שטחים חקלאיים שנועדים לפרנס משפחה גרעינית אחת</a:t>
            </a:r>
          </a:p>
          <a:p>
            <a:endParaRPr lang="he-IL" sz="2400" dirty="0">
              <a:latin typeface="David" panose="020E0502060401010101" pitchFamily="34" charset="-79"/>
              <a:cs typeface="David" panose="020E0502060401010101" pitchFamily="34" charset="-79"/>
            </a:endParaRPr>
          </a:p>
          <a:p>
            <a:pPr marL="0" indent="0">
              <a:buNone/>
            </a:pPr>
            <a:endParaRPr lang="he-IL" sz="2400" dirty="0">
              <a:latin typeface="David" panose="020E0502060401010101" pitchFamily="34" charset="-79"/>
              <a:cs typeface="David" panose="020E0502060401010101" pitchFamily="34" charset="-79"/>
            </a:endParaRPr>
          </a:p>
        </p:txBody>
      </p:sp>
      <p:sp>
        <p:nvSpPr>
          <p:cNvPr id="4" name="מציין מיקום של כותרת תחתונה 3"/>
          <p:cNvSpPr>
            <a:spLocks noGrp="1"/>
          </p:cNvSpPr>
          <p:nvPr>
            <p:ph type="ftr" sz="quarter" idx="11"/>
          </p:nvPr>
        </p:nvSpPr>
        <p:spPr/>
        <p:txBody>
          <a:bodyPr/>
          <a:lstStyle/>
          <a:p>
            <a:r>
              <a:rPr lang="en-US" smtClean="0"/>
              <a:t>ron@ben-mayor.co.il  </a:t>
            </a:r>
            <a:r>
              <a:rPr lang="he-IL" smtClean="0"/>
              <a:t>רון בן מיור, עו"ד   </a:t>
            </a:r>
            <a:endParaRPr lang="en-US" dirty="0"/>
          </a:p>
        </p:txBody>
      </p:sp>
    </p:spTree>
    <p:extLst>
      <p:ext uri="{BB962C8B-B14F-4D97-AF65-F5344CB8AC3E}">
        <p14:creationId xmlns:p14="http://schemas.microsoft.com/office/powerpoint/2010/main" val="18258985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760194" y="150183"/>
            <a:ext cx="8911687" cy="1280890"/>
          </a:xfrm>
        </p:spPr>
        <p:txBody>
          <a:bodyPr/>
          <a:lstStyle/>
          <a:p>
            <a:pPr algn="ctr"/>
            <a:r>
              <a:rPr lang="he-IL" dirty="0">
                <a:latin typeface="David" panose="020E0502060401010101" pitchFamily="34" charset="-79"/>
                <a:cs typeface="David" panose="020E0502060401010101" pitchFamily="34" charset="-79"/>
              </a:rPr>
              <a:t>נוסח סעיף 114:</a:t>
            </a:r>
            <a:r>
              <a:rPr lang="he-IL" b="1" dirty="0">
                <a:latin typeface="David" panose="020E0502060401010101" pitchFamily="34" charset="-79"/>
                <a:cs typeface="David" panose="020E0502060401010101" pitchFamily="34" charset="-79"/>
              </a:rPr>
              <a:t>משק חקלאי</a:t>
            </a:r>
            <a:r>
              <a:rPr lang="he-IL" dirty="0">
                <a:latin typeface="David" panose="020E0502060401010101" pitchFamily="34" charset="-79"/>
                <a:cs typeface="David" panose="020E0502060401010101" pitchFamily="34" charset="-79"/>
              </a:rPr>
              <a:t/>
            </a:r>
            <a:br>
              <a:rPr lang="he-IL" dirty="0">
                <a:latin typeface="David" panose="020E0502060401010101" pitchFamily="34" charset="-79"/>
                <a:cs typeface="David" panose="020E0502060401010101" pitchFamily="34" charset="-79"/>
              </a:rPr>
            </a:br>
            <a:endParaRPr lang="he-IL" dirty="0"/>
          </a:p>
        </p:txBody>
      </p:sp>
      <p:sp>
        <p:nvSpPr>
          <p:cNvPr id="3" name="מציין מיקום תוכן 2"/>
          <p:cNvSpPr>
            <a:spLocks noGrp="1"/>
          </p:cNvSpPr>
          <p:nvPr>
            <p:ph idx="1"/>
          </p:nvPr>
        </p:nvSpPr>
        <p:spPr>
          <a:xfrm>
            <a:off x="1115122" y="1152293"/>
            <a:ext cx="9708335" cy="3777622"/>
          </a:xfrm>
        </p:spPr>
        <p:txBody>
          <a:bodyPr>
            <a:noAutofit/>
          </a:bodyPr>
          <a:lstStyle/>
          <a:p>
            <a:r>
              <a:rPr lang="he-IL" sz="2000" dirty="0">
                <a:latin typeface="David" panose="020E0502060401010101" pitchFamily="34" charset="-79"/>
                <a:cs typeface="David" panose="020E0502060401010101" pitchFamily="34" charset="-79"/>
              </a:rPr>
              <a:t> (א)  משק חקלאי שהוא יחידה שחלוקתה </a:t>
            </a:r>
            <a:r>
              <a:rPr lang="he-IL" sz="2000" dirty="0" err="1">
                <a:latin typeface="David" panose="020E0502060401010101" pitchFamily="34" charset="-79"/>
                <a:cs typeface="David" panose="020E0502060401010101" pitchFamily="34" charset="-79"/>
              </a:rPr>
              <a:t>היתה</a:t>
            </a:r>
            <a:r>
              <a:rPr lang="he-IL" sz="2000" dirty="0">
                <a:latin typeface="David" panose="020E0502060401010101" pitchFamily="34" charset="-79"/>
                <a:cs typeface="David" panose="020E0502060401010101" pitchFamily="34" charset="-79"/>
              </a:rPr>
              <a:t> פוגעת בכושר קיומה כמשק חקלאי העשוי לפרנס משפחה חקלאית - יימסר ליורש המוכן ומסוגל לקיימו, והוא יפצה את היורשים האחרים במידה ששווי המשק עולה על המגיע לו מן </a:t>
            </a:r>
            <a:r>
              <a:rPr lang="he-IL" sz="2000" dirty="0" err="1">
                <a:latin typeface="David" panose="020E0502060401010101" pitchFamily="34" charset="-79"/>
                <a:cs typeface="David" panose="020E0502060401010101" pitchFamily="34" charset="-79"/>
              </a:rPr>
              <a:t>העזבון</a:t>
            </a:r>
            <a:r>
              <a:rPr lang="he-IL" sz="2000" dirty="0">
                <a:latin typeface="David" panose="020E0502060401010101" pitchFamily="34" charset="-79"/>
                <a:cs typeface="David" panose="020E0502060401010101" pitchFamily="34" charset="-79"/>
              </a:rPr>
              <a:t>.</a:t>
            </a:r>
          </a:p>
          <a:p>
            <a:r>
              <a:rPr lang="he-IL" sz="2000" dirty="0">
                <a:latin typeface="David" panose="020E0502060401010101" pitchFamily="34" charset="-79"/>
                <a:cs typeface="David" panose="020E0502060401010101" pitchFamily="34" charset="-79"/>
              </a:rPr>
              <a:t> (ב)  באין הסכמה בין היורשים בשאלה מי מהם מוכן ומסוגל לקיים את המשק החקלאי, מה הם הנכסים המהווים את המשק החקלאי, מהו שווי המשק לצורך החישוב בין היורשים ובדבר צורת הפיצוי ליורשים האחרים, זמני סילוקו והבטחתו - יחליט בית המשפט לפי הנסיבות.</a:t>
            </a:r>
          </a:p>
          <a:p>
            <a:r>
              <a:rPr lang="he-IL" sz="2000" dirty="0">
                <a:latin typeface="David" panose="020E0502060401010101" pitchFamily="34" charset="-79"/>
                <a:cs typeface="David" panose="020E0502060401010101" pitchFamily="34" charset="-79"/>
              </a:rPr>
              <a:t> (ג)   היו שני יורשים או יותר, ובהם בן-זוגו של המוריש, מוכנים ומסוגלים לקיים את המשק החקלאי - בן-זוגו של המוריש עדיף על יורשים אחרים.</a:t>
            </a:r>
          </a:p>
          <a:p>
            <a:r>
              <a:rPr lang="he-IL" sz="2000" dirty="0">
                <a:latin typeface="David" panose="020E0502060401010101" pitchFamily="34" charset="-79"/>
                <a:cs typeface="David" panose="020E0502060401010101" pitchFamily="34" charset="-79"/>
              </a:rPr>
              <a:t> (ד)  היה יורש עובד במשק החקלאי בחיי המוריש או שהשקיע בו מהונו ולא קיבל תמורה כפי שאדם אחר היה מקבלה, יובא זאת בחשבון בקביעת הפיצוי האמור</a:t>
            </a:r>
          </a:p>
          <a:p>
            <a:endParaRPr lang="he-IL" sz="2000" dirty="0"/>
          </a:p>
        </p:txBody>
      </p:sp>
      <p:sp>
        <p:nvSpPr>
          <p:cNvPr id="4" name="מציין מיקום של כותרת תחתונה 3"/>
          <p:cNvSpPr>
            <a:spLocks noGrp="1"/>
          </p:cNvSpPr>
          <p:nvPr>
            <p:ph type="ftr" sz="quarter" idx="11"/>
          </p:nvPr>
        </p:nvSpPr>
        <p:spPr/>
        <p:txBody>
          <a:bodyPr/>
          <a:lstStyle/>
          <a:p>
            <a:r>
              <a:rPr lang="en-US" smtClean="0"/>
              <a:t>ron@ben-mayor.co.il  </a:t>
            </a:r>
            <a:r>
              <a:rPr lang="he-IL" smtClean="0"/>
              <a:t>רון בן מיור, עו"ד   </a:t>
            </a:r>
            <a:endParaRPr lang="en-US" dirty="0"/>
          </a:p>
        </p:txBody>
      </p:sp>
    </p:spTree>
    <p:extLst>
      <p:ext uri="{BB962C8B-B14F-4D97-AF65-F5344CB8AC3E}">
        <p14:creationId xmlns:p14="http://schemas.microsoft.com/office/powerpoint/2010/main" val="1078140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שן מתפתל">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154</TotalTime>
  <Words>395</Words>
  <Application>Microsoft Office PowerPoint</Application>
  <PresentationFormat>מסך רחב</PresentationFormat>
  <Paragraphs>69</Paragraphs>
  <Slides>12</Slides>
  <Notes>2</Notes>
  <HiddenSlides>0</HiddenSlides>
  <MMClips>0</MMClips>
  <ScaleCrop>false</ScaleCrop>
  <HeadingPairs>
    <vt:vector size="6" baseType="variant">
      <vt:variant>
        <vt:lpstr>גופנים בשימוש</vt:lpstr>
      </vt:variant>
      <vt:variant>
        <vt:i4>7</vt:i4>
      </vt:variant>
      <vt:variant>
        <vt:lpstr>ערכת נושא</vt:lpstr>
      </vt:variant>
      <vt:variant>
        <vt:i4>1</vt:i4>
      </vt:variant>
      <vt:variant>
        <vt:lpstr>כותרות שקופיות</vt:lpstr>
      </vt:variant>
      <vt:variant>
        <vt:i4>12</vt:i4>
      </vt:variant>
    </vt:vector>
  </HeadingPairs>
  <TitlesOfParts>
    <vt:vector size="20" baseType="lpstr">
      <vt:lpstr>Arial</vt:lpstr>
      <vt:lpstr>Calibri</vt:lpstr>
      <vt:lpstr>Century Gothic</vt:lpstr>
      <vt:lpstr>David</vt:lpstr>
      <vt:lpstr>Gisha</vt:lpstr>
      <vt:lpstr>Wingdings</vt:lpstr>
      <vt:lpstr>Wingdings 3</vt:lpstr>
      <vt:lpstr>עשן מתפתל</vt:lpstr>
      <vt:lpstr>החלטה 1553 של מועצת רמ"י והשלכותיה –הפן המשפטי</vt:lpstr>
      <vt:lpstr>המקל והגזר</vt:lpstr>
      <vt:lpstr>חוק המקרקעין </vt:lpstr>
      <vt:lpstr>משמעות עיגון זכויות החקלאים בקרקע. מעבר לזכות במקרקעין של ממש   </vt:lpstr>
      <vt:lpstr>מצגת של PowerPoint</vt:lpstr>
      <vt:lpstr>מצגת של PowerPoint</vt:lpstr>
      <vt:lpstr>חוזה החכירה החדש</vt:lpstr>
      <vt:lpstr>סעיף 114 לחוק הירושה</vt:lpstr>
      <vt:lpstr>נוסח סעיף 114:משק חקלאי </vt:lpstr>
      <vt:lpstr> כללי הירושה החדשים לפי הסכם החכירה</vt:lpstr>
      <vt:lpstr>אבחנה בין צוואה לירושה ע"פ דין</vt:lpstr>
      <vt:lpstr>מצגת של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ron@ben-mayor.co.il</dc:creator>
  <cp:lastModifiedBy>ron@ben-mayor.co.il</cp:lastModifiedBy>
  <cp:revision>24</cp:revision>
  <dcterms:created xsi:type="dcterms:W3CDTF">2018-11-10T10:22:49Z</dcterms:created>
  <dcterms:modified xsi:type="dcterms:W3CDTF">2019-01-10T15:55:14Z</dcterms:modified>
</cp:coreProperties>
</file>